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10287000" cx="18288000"/>
  <p:notesSz cx="6858000" cy="9144000"/>
  <p:embeddedFontLst>
    <p:embeddedFont>
      <p:font typeface="Poppins"/>
      <p:bold r:id="rId20"/>
      <p:boldItalic r:id="rId21"/>
    </p:embeddedFont>
    <p:embeddedFont>
      <p:font typeface="Lora SemiBold"/>
      <p:regular r:id="rId22"/>
      <p:bold r:id="rId23"/>
      <p:italic r:id="rId24"/>
      <p:boldItalic r:id="rId25"/>
    </p:embeddedFont>
    <p:embeddedFont>
      <p:font typeface="Poppins SemiBold"/>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30" roundtripDataSignature="AMtx7mgxe69kXwwWjV5eMB9kzNncaTkkJ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oppins-bold.fntdata"/><Relationship Id="rId22" Type="http://schemas.openxmlformats.org/officeDocument/2006/relationships/font" Target="fonts/LoraSemiBold-regular.fntdata"/><Relationship Id="rId21" Type="http://schemas.openxmlformats.org/officeDocument/2006/relationships/font" Target="fonts/Poppins-boldItalic.fntdata"/><Relationship Id="rId24" Type="http://schemas.openxmlformats.org/officeDocument/2006/relationships/font" Target="fonts/LoraSemiBold-italic.fntdata"/><Relationship Id="rId23" Type="http://schemas.openxmlformats.org/officeDocument/2006/relationships/font" Target="fonts/LoraSemiBol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oppinsSemiBold-regular.fntdata"/><Relationship Id="rId25" Type="http://schemas.openxmlformats.org/officeDocument/2006/relationships/font" Target="fonts/LoraSemiBold-boldItalic.fntdata"/><Relationship Id="rId28" Type="http://schemas.openxmlformats.org/officeDocument/2006/relationships/font" Target="fonts/PoppinsSemiBold-italic.fntdata"/><Relationship Id="rId27" Type="http://schemas.openxmlformats.org/officeDocument/2006/relationships/font" Target="fonts/PoppinsSemiBold-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oppinsSemiBold-boldItalic.fntdata"/><Relationship Id="rId7" Type="http://schemas.openxmlformats.org/officeDocument/2006/relationships/slide" Target="slides/slide2.xml"/><Relationship Id="rId8" Type="http://schemas.openxmlformats.org/officeDocument/2006/relationships/slide" Target="slides/slide3.xml"/><Relationship Id="rId3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52cfb5494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rPr lang="en-US"/>
              <a:t>Here’s a short, presentation-ready script:</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lnSpc>
                <a:spcPct val="115000"/>
              </a:lnSpc>
              <a:spcBef>
                <a:spcPts val="1200"/>
              </a:spcBef>
              <a:spcAft>
                <a:spcPts val="0"/>
              </a:spcAft>
              <a:buNone/>
            </a:pPr>
            <a:r>
              <a:rPr lang="en-US"/>
              <a:t>To elevate Antiques by Anna’s landing pages, we recommend three key enhancements. First, lead with clear, compelling value propositions—like “Curated Vintage Finds” or “Authenticated Historical Decor”—to instantly communicate what sets the brand apart.</a:t>
            </a:r>
            <a:endParaRPr/>
          </a:p>
          <a:p>
            <a:pPr indent="0" lvl="0" marL="0" rtl="0" algn="l">
              <a:lnSpc>
                <a:spcPct val="115000"/>
              </a:lnSpc>
              <a:spcBef>
                <a:spcPts val="1200"/>
              </a:spcBef>
              <a:spcAft>
                <a:spcPts val="0"/>
              </a:spcAft>
              <a:buNone/>
            </a:pPr>
            <a:r>
              <a:rPr lang="en-US"/>
              <a:t> Second, transform the site into a curated boutique experience using warm lifestyle imagery and storytelling that highlights each piece’s origin and style. </a:t>
            </a:r>
            <a:endParaRPr/>
          </a:p>
          <a:p>
            <a:pPr indent="0" lvl="0" marL="0" rtl="0" algn="l">
              <a:lnSpc>
                <a:spcPct val="115000"/>
              </a:lnSpc>
              <a:spcBef>
                <a:spcPts val="1200"/>
              </a:spcBef>
              <a:spcAft>
                <a:spcPts val="0"/>
              </a:spcAft>
              <a:buClr>
                <a:schemeClr val="dk1"/>
              </a:buClr>
              <a:buSzPts val="1100"/>
              <a:buFont typeface="Arial"/>
              <a:buNone/>
            </a:pPr>
            <a:r>
              <a:rPr lang="en-US"/>
              <a:t>Finally, enhance visuals and descriptions by replacing generic shots with editorial-style photography and rich, engaging copy that brings each item to life. Together, these changes will create a more immersive, emotional shopping journey that boosts engagement and retention.</a:t>
            </a:r>
            <a:endParaRPr/>
          </a:p>
          <a:p>
            <a:pPr indent="0" lvl="0" marL="0" rtl="0" algn="l">
              <a:spcBef>
                <a:spcPts val="1200"/>
              </a:spcBef>
              <a:spcAft>
                <a:spcPts val="0"/>
              </a:spcAft>
              <a:buNone/>
            </a:pPr>
            <a:r>
              <a:t/>
            </a:r>
            <a:endParaRPr/>
          </a:p>
        </p:txBody>
      </p:sp>
      <p:sp>
        <p:nvSpPr>
          <p:cNvPr id="215" name="Google Shape;215;g352cfb54940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53fd6353f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a:solidFill>
                  <a:schemeClr val="dk1"/>
                </a:solidFill>
              </a:rPr>
              <a:t>As part of our long-term strategy, we propose launching a </a:t>
            </a:r>
            <a:r>
              <a:rPr b="1" lang="en-US">
                <a:solidFill>
                  <a:schemeClr val="dk1"/>
                </a:solidFill>
              </a:rPr>
              <a:t>Collectors’ Circle</a:t>
            </a:r>
            <a:r>
              <a:rPr lang="en-US">
                <a:solidFill>
                  <a:schemeClr val="dk1"/>
                </a:solidFill>
              </a:rPr>
              <a:t>—a premium loyalty program designed to deepen engagement and build community. </a:t>
            </a:r>
            <a:endParaRPr>
              <a:solidFill>
                <a:schemeClr val="dk1"/>
              </a:solidFill>
            </a:endParaRPr>
          </a:p>
          <a:p>
            <a:pPr indent="0" lvl="0" marL="0" rtl="0" algn="l">
              <a:lnSpc>
                <a:spcPct val="115000"/>
              </a:lnSpc>
              <a:spcBef>
                <a:spcPts val="1200"/>
              </a:spcBef>
              <a:spcAft>
                <a:spcPts val="0"/>
              </a:spcAft>
              <a:buNone/>
            </a:pPr>
            <a:r>
              <a:rPr lang="en-US">
                <a:solidFill>
                  <a:schemeClr val="dk1"/>
                </a:solidFill>
              </a:rPr>
              <a:t>Members would get early access to exclusive pieces, monthly webinars on antique care, and reward points for every purchase. The program would also include a private Facebook or Slack group, fostering connection and brand loyalty among vintage enthusiasts.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This not only incentivizes repeat visits but turns casual shoppers into invested members of the Antiques by Anna community.</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
        <p:nvSpPr>
          <p:cNvPr id="232" name="Google Shape;232;g353fd6353f9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570857dfd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a:solidFill>
                  <a:schemeClr val="dk1"/>
                </a:solidFill>
              </a:rPr>
              <a:t>To simplify the user experience, we recommend streamlining navigation to just the core product categories—like Furniture, Jewelry, and Art—making it easier for visitors to find what they’re looking for. </a:t>
            </a:r>
            <a:endParaRPr>
              <a:solidFill>
                <a:schemeClr val="dk1"/>
              </a:solidFill>
            </a:endParaRPr>
          </a:p>
          <a:p>
            <a:pPr indent="0" lvl="0" marL="0" rtl="0" algn="l">
              <a:lnSpc>
                <a:spcPct val="115000"/>
              </a:lnSpc>
              <a:spcBef>
                <a:spcPts val="1200"/>
              </a:spcBef>
              <a:spcAft>
                <a:spcPts val="0"/>
              </a:spcAft>
              <a:buNone/>
            </a:pPr>
            <a:r>
              <a:rPr lang="en-US">
                <a:solidFill>
                  <a:schemeClr val="dk1"/>
                </a:solidFill>
              </a:rPr>
              <a:t>Landing pages should feature one or two bold calls-to-action, such as “Shop the Collection” or “Learn More About This Era,” to guide users without overwhelming them.</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 We also suggest adding a dedicated section for limited-time flea market finds, highlighted through a rotating homepage banner with countdown timers or “Gone Soon!” tags. This creates urgency, drives engagement, and keeps the site feeling fresh and event-driven.</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
        <p:nvSpPr>
          <p:cNvPr id="246" name="Google Shape;246;g3570857dfd8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a:t>To wrap up, our analysis highlights key opportunities for Antiques by Anna to reduce bounce rates, boost engagement, and foster long-term loyalty. </a:t>
            </a:r>
            <a:endParaRPr/>
          </a:p>
          <a:p>
            <a:pPr indent="0" lvl="0" marL="0" rtl="0" algn="l">
              <a:lnSpc>
                <a:spcPct val="115000"/>
              </a:lnSpc>
              <a:spcBef>
                <a:spcPts val="1200"/>
              </a:spcBef>
              <a:spcAft>
                <a:spcPts val="0"/>
              </a:spcAft>
              <a:buNone/>
            </a:pPr>
            <a:r>
              <a:rPr lang="en-US"/>
              <a:t>By improving landing page design, adding personalized, story-driven content, and leveraging social proof, the site can make a stronger first impression. </a:t>
            </a:r>
            <a:endParaRPr/>
          </a:p>
          <a:p>
            <a:pPr indent="0" lvl="0" marL="0" rtl="0" algn="l">
              <a:lnSpc>
                <a:spcPct val="115000"/>
              </a:lnSpc>
              <a:spcBef>
                <a:spcPts val="1200"/>
              </a:spcBef>
              <a:spcAft>
                <a:spcPts val="0"/>
              </a:spcAft>
              <a:buNone/>
            </a:pPr>
            <a:r>
              <a:rPr lang="en-US"/>
              <a:t>Quick wins like conversion tracking and email campaigns can drive immediate results, while long-term strategies like content hubs and loyalty programs will build lasting brand equity. </a:t>
            </a:r>
            <a:endParaRPr/>
          </a:p>
          <a:p>
            <a:pPr indent="0" lvl="0" marL="0" rtl="0" algn="l">
              <a:lnSpc>
                <a:spcPct val="115000"/>
              </a:lnSpc>
              <a:spcBef>
                <a:spcPts val="1200"/>
              </a:spcBef>
              <a:spcAft>
                <a:spcPts val="0"/>
              </a:spcAft>
              <a:buClr>
                <a:schemeClr val="dk1"/>
              </a:buClr>
              <a:buSzPts val="1100"/>
              <a:buFont typeface="Arial"/>
              <a:buNone/>
            </a:pPr>
            <a:r>
              <a:rPr lang="en-US"/>
              <a:t>With a thoughtful blend of data and creativity, Antiques by Anna can evolve from an online store into a destination that offers rich experiences and lasting inspiration.</a:t>
            </a:r>
            <a:endParaRPr/>
          </a:p>
          <a:p>
            <a:pPr indent="0" lvl="0" marL="0" rtl="0" algn="l">
              <a:spcBef>
                <a:spcPts val="1200"/>
              </a:spcBef>
              <a:spcAft>
                <a:spcPts val="0"/>
              </a:spcAft>
              <a:buNone/>
            </a:pPr>
            <a:r>
              <a:t/>
            </a:r>
            <a:endParaRPr/>
          </a:p>
        </p:txBody>
      </p:sp>
      <p:sp>
        <p:nvSpPr>
          <p:cNvPr id="260" name="Google Shape;26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solidFill>
                  <a:schemeClr val="dk1"/>
                </a:solidFill>
              </a:rPr>
              <a:t>Hi everyone, my name is Moksha, and i’m here with Wendy and Darshi. We will be walking you through our digital analysis of </a:t>
            </a:r>
            <a:r>
              <a:rPr b="1" lang="en-US">
                <a:solidFill>
                  <a:schemeClr val="dk1"/>
                </a:solidFill>
              </a:rPr>
              <a:t>Antiques by Anna</a:t>
            </a:r>
            <a:r>
              <a:rPr lang="en-US">
                <a:solidFill>
                  <a:schemeClr val="dk1"/>
                </a:solidFill>
              </a:rPr>
              <a:t>.</a:t>
            </a:r>
            <a:endParaRPr>
              <a:solidFill>
                <a:schemeClr val="dk1"/>
              </a:solidFill>
            </a:endParaRPr>
          </a:p>
          <a:p>
            <a:pPr indent="0" lvl="0" marL="0" rtl="0" algn="l">
              <a:lnSpc>
                <a:spcPct val="115000"/>
              </a:lnSpc>
              <a:spcBef>
                <a:spcPts val="1200"/>
              </a:spcBef>
              <a:spcAft>
                <a:spcPts val="0"/>
              </a:spcAft>
              <a:buNone/>
            </a:pPr>
            <a:r>
              <a:rPr lang="en-US">
                <a:solidFill>
                  <a:schemeClr val="dk1"/>
                </a:solidFill>
              </a:rPr>
              <a:t>Our project focuses on evaluating the brand’s </a:t>
            </a:r>
            <a:r>
              <a:rPr b="1" lang="en-US">
                <a:solidFill>
                  <a:schemeClr val="dk1"/>
                </a:solidFill>
              </a:rPr>
              <a:t>online performance</a:t>
            </a:r>
            <a:r>
              <a:rPr lang="en-US">
                <a:solidFill>
                  <a:schemeClr val="dk1"/>
                </a:solidFill>
              </a:rPr>
              <a:t> using data from </a:t>
            </a:r>
            <a:r>
              <a:rPr b="1" lang="en-US">
                <a:solidFill>
                  <a:schemeClr val="dk1"/>
                </a:solidFill>
              </a:rPr>
              <a:t>Google Analytics</a:t>
            </a:r>
            <a:r>
              <a:rPr lang="en-US">
                <a:solidFill>
                  <a:schemeClr val="dk1"/>
                </a:solidFill>
              </a:rPr>
              <a:t>, while also exploring how the </a:t>
            </a:r>
            <a:r>
              <a:rPr b="1" lang="en-US">
                <a:solidFill>
                  <a:schemeClr val="dk1"/>
                </a:solidFill>
              </a:rPr>
              <a:t>overall customer experience</a:t>
            </a:r>
            <a:r>
              <a:rPr lang="en-US">
                <a:solidFill>
                  <a:schemeClr val="dk1"/>
                </a:solidFill>
              </a:rPr>
              <a:t> aligns with business goals.</a:t>
            </a:r>
            <a:endParaRPr>
              <a:solidFill>
                <a:schemeClr val="dk1"/>
              </a:solidFill>
            </a:endParaRPr>
          </a:p>
          <a:p>
            <a:pPr indent="0" lvl="0" marL="0" rtl="0" algn="l">
              <a:lnSpc>
                <a:spcPct val="115000"/>
              </a:lnSpc>
              <a:spcBef>
                <a:spcPts val="1200"/>
              </a:spcBef>
              <a:spcAft>
                <a:spcPts val="0"/>
              </a:spcAft>
              <a:buNone/>
            </a:pPr>
            <a:r>
              <a:rPr lang="en-US">
                <a:solidFill>
                  <a:schemeClr val="dk1"/>
                </a:solidFill>
              </a:rPr>
              <a:t>We didn’t just look at numbers — we looked at behavior. We wanted to understand not only how users interact with the website, but </a:t>
            </a:r>
            <a:r>
              <a:rPr b="1" lang="en-US">
                <a:solidFill>
                  <a:schemeClr val="dk1"/>
                </a:solidFill>
              </a:rPr>
              <a:t>why</a:t>
            </a:r>
            <a:r>
              <a:rPr lang="en-US">
                <a:solidFill>
                  <a:schemeClr val="dk1"/>
                </a:solidFill>
              </a:rPr>
              <a:t> they behave that way.</a:t>
            </a:r>
            <a:endParaRPr>
              <a:solidFill>
                <a:schemeClr val="dk1"/>
              </a:solidFill>
            </a:endParaRPr>
          </a:p>
          <a:p>
            <a:pPr indent="0" lvl="0" marL="0" rtl="0" algn="l">
              <a:lnSpc>
                <a:spcPct val="115000"/>
              </a:lnSpc>
              <a:spcBef>
                <a:spcPts val="1200"/>
              </a:spcBef>
              <a:spcAft>
                <a:spcPts val="0"/>
              </a:spcAft>
              <a:buNone/>
            </a:pPr>
            <a:r>
              <a:rPr lang="en-US">
                <a:solidFill>
                  <a:schemeClr val="dk1"/>
                </a:solidFill>
              </a:rPr>
              <a:t>To ground our analysis, we developed a customer persona named </a:t>
            </a:r>
            <a:r>
              <a:rPr b="1" lang="en-US">
                <a:solidFill>
                  <a:schemeClr val="dk1"/>
                </a:solidFill>
              </a:rPr>
              <a:t>Sasha</a:t>
            </a:r>
            <a:r>
              <a:rPr lang="en-US">
                <a:solidFill>
                  <a:schemeClr val="dk1"/>
                </a:solidFill>
              </a:rPr>
              <a:t> — she’s a high-end, style-conscious vintage collector who shops with intention and emotion. Everything we explored in this project was viewed through </a:t>
            </a:r>
            <a:r>
              <a:rPr b="1" lang="en-US">
                <a:solidFill>
                  <a:schemeClr val="dk1"/>
                </a:solidFill>
              </a:rPr>
              <a:t>Sasha’s eyes</a:t>
            </a:r>
            <a:r>
              <a:rPr lang="en-US">
                <a:solidFill>
                  <a:schemeClr val="dk1"/>
                </a:solidFill>
              </a:rPr>
              <a:t>— what excites her, what turns her away, and what keeps her coming back.</a:t>
            </a:r>
            <a:endParaRPr>
              <a:solidFill>
                <a:schemeClr val="dk1"/>
              </a:solidFill>
            </a:endParaRPr>
          </a:p>
          <a:p>
            <a:pPr indent="0" lvl="0" marL="0" rtl="0" algn="l">
              <a:lnSpc>
                <a:spcPct val="115000"/>
              </a:lnSpc>
              <a:spcBef>
                <a:spcPts val="1200"/>
              </a:spcBef>
              <a:spcAft>
                <a:spcPts val="0"/>
              </a:spcAft>
              <a:buNone/>
            </a:pPr>
            <a:r>
              <a:rPr lang="en-US">
                <a:solidFill>
                  <a:schemeClr val="dk1"/>
                </a:solidFill>
              </a:rPr>
              <a:t>Ultimately, our goal was to uncover specific, actionable insights that can help Anna </a:t>
            </a:r>
            <a:r>
              <a:rPr b="1" lang="en-US">
                <a:solidFill>
                  <a:schemeClr val="dk1"/>
                </a:solidFill>
              </a:rPr>
              <a:t>improve engagement, increase conversions</a:t>
            </a:r>
            <a:r>
              <a:rPr lang="en-US">
                <a:solidFill>
                  <a:schemeClr val="dk1"/>
                </a:solidFill>
              </a:rPr>
              <a:t>, and </a:t>
            </a:r>
            <a:r>
              <a:rPr b="1" lang="en-US">
                <a:solidFill>
                  <a:schemeClr val="dk1"/>
                </a:solidFill>
              </a:rPr>
              <a:t>build a stronger sense of community</a:t>
            </a:r>
            <a:r>
              <a:rPr lang="en-US">
                <a:solidFill>
                  <a:schemeClr val="dk1"/>
                </a:solidFill>
              </a:rPr>
              <a:t> around her brand.</a:t>
            </a:r>
            <a:endParaRPr>
              <a:solidFill>
                <a:schemeClr val="dk1"/>
              </a:solidFill>
            </a:endParaRPr>
          </a:p>
          <a:p>
            <a:pPr indent="0" lvl="0" marL="0" rtl="0" algn="l">
              <a:lnSpc>
                <a:spcPct val="115000"/>
              </a:lnSpc>
              <a:spcBef>
                <a:spcPts val="1200"/>
              </a:spcBef>
              <a:spcAft>
                <a:spcPts val="1200"/>
              </a:spcAft>
              <a:buNone/>
            </a:pPr>
            <a:r>
              <a:rPr b="1" lang="en-US">
                <a:solidFill>
                  <a:schemeClr val="dk1"/>
                </a:solidFill>
              </a:rPr>
              <a:t>So the real question guiding this project is: why users like Sasha aren’t staying — and what Anna can do to turn first-time browsers into lifelong collectors.</a:t>
            </a:r>
            <a:endParaRPr b="1">
              <a:solidFill>
                <a:schemeClr val="dk1"/>
              </a:solidFill>
            </a:endParaRPr>
          </a:p>
        </p:txBody>
      </p:sp>
      <p:sp>
        <p:nvSpPr>
          <p:cNvPr id="88" name="Google Shape;8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54fb69552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Let me introduce you to </a:t>
            </a:r>
            <a:r>
              <a:rPr b="1" lang="en-US">
                <a:solidFill>
                  <a:schemeClr val="dk1"/>
                </a:solidFill>
              </a:rPr>
              <a:t>Sasha</a:t>
            </a:r>
            <a:r>
              <a:rPr lang="en-US">
                <a:solidFill>
                  <a:schemeClr val="dk1"/>
                </a:solidFill>
              </a:rPr>
              <a:t>, the persona we created to guide our analysis.</a:t>
            </a:r>
            <a:endParaRPr>
              <a:solidFill>
                <a:schemeClr val="dk1"/>
              </a:solidFill>
            </a:endParaRPr>
          </a:p>
          <a:p>
            <a:pPr indent="0" lvl="0" marL="0" rtl="0" algn="l">
              <a:lnSpc>
                <a:spcPct val="115000"/>
              </a:lnSpc>
              <a:spcBef>
                <a:spcPts val="1200"/>
              </a:spcBef>
              <a:spcAft>
                <a:spcPts val="0"/>
              </a:spcAft>
              <a:buNone/>
            </a:pPr>
            <a:r>
              <a:rPr lang="en-US">
                <a:solidFill>
                  <a:schemeClr val="dk1"/>
                </a:solidFill>
              </a:rPr>
              <a:t>Sasha is a </a:t>
            </a:r>
            <a:r>
              <a:rPr b="1" lang="en-US">
                <a:solidFill>
                  <a:schemeClr val="dk1"/>
                </a:solidFill>
              </a:rPr>
              <a:t>41-year-old stylist and philanthropist based in New York City</a:t>
            </a:r>
            <a:r>
              <a:rPr lang="en-US">
                <a:solidFill>
                  <a:schemeClr val="dk1"/>
                </a:solidFill>
              </a:rPr>
              <a:t>, with a household income of around $200K. She’s elegant, confident, and deeply invested in both personal style and meaningful consumption. She’s not just a shopper — she’s a </a:t>
            </a:r>
            <a:r>
              <a:rPr b="1" lang="en-US">
                <a:solidFill>
                  <a:schemeClr val="dk1"/>
                </a:solidFill>
              </a:rPr>
              <a:t>collector.</a:t>
            </a:r>
            <a:endParaRPr b="1">
              <a:solidFill>
                <a:schemeClr val="dk1"/>
              </a:solidFill>
            </a:endParaRPr>
          </a:p>
          <a:p>
            <a:pPr indent="0" lvl="0" marL="0" rtl="0" algn="l">
              <a:lnSpc>
                <a:spcPct val="115000"/>
              </a:lnSpc>
              <a:spcBef>
                <a:spcPts val="1200"/>
              </a:spcBef>
              <a:spcAft>
                <a:spcPts val="0"/>
              </a:spcAft>
              <a:buNone/>
            </a:pPr>
            <a:r>
              <a:rPr lang="en-US">
                <a:solidFill>
                  <a:schemeClr val="dk1"/>
                </a:solidFill>
              </a:rPr>
              <a:t>Sasha looks for rare, one-of-a-kind vintage pieces that inspire her professionally and serve as conversation starters in her social circles. She gravitates toward brands that are not only luxurious, but also align with her values — especially around sustainability and ethical fashion.</a:t>
            </a:r>
            <a:endParaRPr>
              <a:solidFill>
                <a:schemeClr val="dk1"/>
              </a:solidFill>
            </a:endParaRPr>
          </a:p>
          <a:p>
            <a:pPr indent="0" lvl="0" marL="0" rtl="0" algn="l">
              <a:lnSpc>
                <a:spcPct val="115000"/>
              </a:lnSpc>
              <a:spcBef>
                <a:spcPts val="1200"/>
              </a:spcBef>
              <a:spcAft>
                <a:spcPts val="0"/>
              </a:spcAft>
              <a:buNone/>
            </a:pPr>
            <a:r>
              <a:rPr lang="en-US">
                <a:solidFill>
                  <a:schemeClr val="dk1"/>
                </a:solidFill>
              </a:rPr>
              <a:t>However, Sasha often feels disappointed by online stores that don’t meet her standards — either visually, emotionally, or in the shopping experience itself. She wants styling inspiration, story-driven curation, and a feeling of connection with the brand.</a:t>
            </a:r>
            <a:endParaRPr>
              <a:solidFill>
                <a:schemeClr val="dk1"/>
              </a:solidFill>
            </a:endParaRPr>
          </a:p>
          <a:p>
            <a:pPr indent="0" lvl="0" marL="0" rtl="0" algn="l">
              <a:lnSpc>
                <a:spcPct val="115000"/>
              </a:lnSpc>
              <a:spcBef>
                <a:spcPts val="1200"/>
              </a:spcBef>
              <a:spcAft>
                <a:spcPts val="0"/>
              </a:spcAft>
              <a:buNone/>
            </a:pPr>
            <a:r>
              <a:rPr lang="en-US">
                <a:solidFill>
                  <a:schemeClr val="dk1"/>
                </a:solidFill>
              </a:rPr>
              <a:t>She’s also someone who values community and culture. She supports the arts, attends fashion weeks, and enjoys exclusive events. So when a brand like Antiques by Anna fails to deliver that sense of exclusivity or narrative, she’s unlikely to return.</a:t>
            </a:r>
            <a:endParaRPr>
              <a:solidFill>
                <a:schemeClr val="dk1"/>
              </a:solidFill>
            </a:endParaRPr>
          </a:p>
          <a:p>
            <a:pPr indent="0" lvl="0" marL="0" rtl="0" algn="l">
              <a:lnSpc>
                <a:spcPct val="115000"/>
              </a:lnSpc>
              <a:spcBef>
                <a:spcPts val="1200"/>
              </a:spcBef>
              <a:spcAft>
                <a:spcPts val="0"/>
              </a:spcAft>
              <a:buNone/>
            </a:pPr>
            <a:r>
              <a:rPr lang="en-US">
                <a:solidFill>
                  <a:schemeClr val="dk1"/>
                </a:solidFill>
              </a:rPr>
              <a:t>Throughout this project, we consistently asked: </a:t>
            </a:r>
            <a:r>
              <a:rPr i="1" lang="en-US">
                <a:solidFill>
                  <a:schemeClr val="dk1"/>
                </a:solidFill>
              </a:rPr>
              <a:t>Would this resonate with someone like Sasha? </a:t>
            </a:r>
            <a:r>
              <a:rPr lang="en-US">
                <a:solidFill>
                  <a:schemeClr val="dk1"/>
                </a:solidFill>
              </a:rPr>
              <a:t>If not, we treated it as a gap worth addressing.</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1200"/>
              </a:spcBef>
              <a:spcAft>
                <a:spcPts val="0"/>
              </a:spcAft>
              <a:buNone/>
            </a:pPr>
            <a:r>
              <a:t/>
            </a:r>
            <a:endParaRPr/>
          </a:p>
        </p:txBody>
      </p:sp>
      <p:sp>
        <p:nvSpPr>
          <p:cNvPr id="103" name="Google Shape;103;g354fb695523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54fb69552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a:solidFill>
                  <a:schemeClr val="dk1"/>
                </a:solidFill>
              </a:rPr>
              <a:t>Let’s start with one of the biggest issues we uncovered — </a:t>
            </a:r>
            <a:r>
              <a:rPr b="1" lang="en-US">
                <a:solidFill>
                  <a:schemeClr val="dk1"/>
                </a:solidFill>
              </a:rPr>
              <a:t>landing page engagement</a:t>
            </a:r>
            <a:r>
              <a:rPr lang="en-US">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The Google Analytics data shows a </a:t>
            </a:r>
            <a:r>
              <a:rPr b="1" lang="en-US">
                <a:solidFill>
                  <a:schemeClr val="dk1"/>
                </a:solidFill>
              </a:rPr>
              <a:t>bounce rate of nearly 40%</a:t>
            </a:r>
            <a:r>
              <a:rPr lang="en-US">
                <a:solidFill>
                  <a:schemeClr val="dk1"/>
                </a:solidFill>
              </a:rPr>
              <a:t>, which is especially high. These are people who are already intrigued by the brand — but something’s going wrong when they land.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Most visitors are dropped straight onto </a:t>
            </a:r>
            <a:r>
              <a:rPr b="1" lang="en-US">
                <a:solidFill>
                  <a:schemeClr val="dk1"/>
                </a:solidFill>
              </a:rPr>
              <a:t>a generic product grid</a:t>
            </a:r>
            <a:r>
              <a:rPr lang="en-US">
                <a:solidFill>
                  <a:schemeClr val="dk1"/>
                </a:solidFill>
              </a:rPr>
              <a:t>, with no welcome, no messaging, and no sense of direction.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Sure, there are </a:t>
            </a:r>
            <a:r>
              <a:rPr b="1" lang="en-US">
                <a:solidFill>
                  <a:schemeClr val="dk1"/>
                </a:solidFill>
              </a:rPr>
              <a:t>featured items</a:t>
            </a:r>
            <a:r>
              <a:rPr lang="en-US">
                <a:solidFill>
                  <a:schemeClr val="dk1"/>
                </a:solidFill>
              </a:rPr>
              <a:t>, but they lack </a:t>
            </a:r>
            <a:r>
              <a:rPr b="1" lang="en-US">
                <a:solidFill>
                  <a:schemeClr val="dk1"/>
                </a:solidFill>
              </a:rPr>
              <a:t>context or storytelling</a:t>
            </a:r>
            <a:r>
              <a:rPr lang="en-US">
                <a:solidFill>
                  <a:schemeClr val="dk1"/>
                </a:solidFill>
              </a:rPr>
              <a:t>. It’s just a plain product image, a price tag, and a lifeless line like ‘Very good condition.’There’s nothing personal, no spark of curiosity, and nothing visually inspiring.</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To someone like </a:t>
            </a:r>
            <a:r>
              <a:rPr b="1" lang="en-US">
                <a:solidFill>
                  <a:schemeClr val="dk1"/>
                </a:solidFill>
              </a:rPr>
              <a:t>Sasha</a:t>
            </a:r>
            <a:r>
              <a:rPr lang="en-US">
                <a:solidFill>
                  <a:schemeClr val="dk1"/>
                </a:solidFill>
              </a:rPr>
              <a:t>, who shops based on emotion, heritage, and styling — this feels flat.</a:t>
            </a:r>
            <a:br>
              <a:rPr lang="en-US">
                <a:solidFill>
                  <a:schemeClr val="dk1"/>
                </a:solidFill>
              </a:rPr>
            </a:br>
            <a:r>
              <a:rPr lang="en-US">
                <a:solidFill>
                  <a:schemeClr val="dk1"/>
                </a:solidFill>
              </a:rPr>
              <a:t>It’s not that the pieces aren’t beautiful — it’s that they’re </a:t>
            </a:r>
            <a:r>
              <a:rPr b="1" lang="en-US">
                <a:solidFill>
                  <a:schemeClr val="dk1"/>
                </a:solidFill>
              </a:rPr>
              <a:t>not being introduced beautifully</a:t>
            </a:r>
            <a:r>
              <a:rPr lang="en-US">
                <a:solidFill>
                  <a:schemeClr val="dk1"/>
                </a:solidFill>
              </a:rPr>
              <a:t>.</a:t>
            </a:r>
            <a:endParaRPr>
              <a:solidFill>
                <a:schemeClr val="dk1"/>
              </a:solidFill>
            </a:endParaRPr>
          </a:p>
          <a:p>
            <a:pPr indent="0" lvl="0" marL="0" rtl="0" algn="l">
              <a:lnSpc>
                <a:spcPct val="115000"/>
              </a:lnSpc>
              <a:spcBef>
                <a:spcPts val="1200"/>
              </a:spcBef>
              <a:spcAft>
                <a:spcPts val="1200"/>
              </a:spcAft>
              <a:buNone/>
            </a:pPr>
            <a:r>
              <a:rPr lang="en-US">
                <a:solidFill>
                  <a:schemeClr val="dk1"/>
                </a:solidFill>
              </a:rPr>
              <a:t>Anna’s site has the jewelry.</a:t>
            </a:r>
            <a:br>
              <a:rPr lang="en-US">
                <a:solidFill>
                  <a:schemeClr val="dk1"/>
                </a:solidFill>
              </a:rPr>
            </a:br>
            <a:r>
              <a:rPr lang="en-US">
                <a:solidFill>
                  <a:schemeClr val="dk1"/>
                </a:solidFill>
              </a:rPr>
              <a:t>What it’s missing is </a:t>
            </a:r>
            <a:r>
              <a:rPr b="1" lang="en-US">
                <a:solidFill>
                  <a:schemeClr val="dk1"/>
                </a:solidFill>
              </a:rPr>
              <a:t>the mood, the story, and the vibe</a:t>
            </a:r>
            <a:r>
              <a:rPr lang="en-US">
                <a:solidFill>
                  <a:schemeClr val="dk1"/>
                </a:solidFill>
              </a:rPr>
              <a:t> to keep Sasha — or anyone — from bouncing.</a:t>
            </a:r>
            <a:endParaRPr/>
          </a:p>
        </p:txBody>
      </p:sp>
      <p:sp>
        <p:nvSpPr>
          <p:cNvPr id="116" name="Google Shape;116;g354fb695523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54fb695523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a:solidFill>
                  <a:schemeClr val="dk1"/>
                </a:solidFill>
              </a:rPr>
              <a:t>When we looked at the Google Analytics data, one thing was clear: </a:t>
            </a:r>
            <a:r>
              <a:rPr b="1" lang="en-US">
                <a:solidFill>
                  <a:schemeClr val="dk1"/>
                </a:solidFill>
              </a:rPr>
              <a:t>Sasha doesn’t come back</a:t>
            </a:r>
            <a:r>
              <a:rPr lang="en-US">
                <a:solidFill>
                  <a:schemeClr val="dk1"/>
                </a:solidFill>
              </a:rPr>
              <a:t>.</a:t>
            </a:r>
            <a:br>
              <a:rPr lang="en-US">
                <a:solidFill>
                  <a:schemeClr val="dk1"/>
                </a:solidFill>
              </a:rPr>
            </a:br>
            <a:r>
              <a:rPr lang="en-US">
                <a:solidFill>
                  <a:schemeClr val="dk1"/>
                </a:solidFill>
              </a:rPr>
              <a:t>The percentage of returning users is very low, which suggests that the brand isn’t doing enough to build long-term engagement or loyalty.</a:t>
            </a:r>
            <a:endParaRPr>
              <a:solidFill>
                <a:schemeClr val="dk1"/>
              </a:solidFill>
            </a:endParaRPr>
          </a:p>
          <a:p>
            <a:pPr indent="0" lvl="0" marL="0" rtl="0" algn="l">
              <a:lnSpc>
                <a:spcPct val="115000"/>
              </a:lnSpc>
              <a:spcBef>
                <a:spcPts val="1200"/>
              </a:spcBef>
              <a:spcAft>
                <a:spcPts val="0"/>
              </a:spcAft>
              <a:buNone/>
            </a:pPr>
            <a:r>
              <a:rPr lang="en-US">
                <a:solidFill>
                  <a:schemeClr val="dk1"/>
                </a:solidFill>
              </a:rPr>
              <a:t>There’s no clear email sign-up prompt — no “Join the Collector’s Circle” or even a lifestyle newsletter to keep her connected.</a:t>
            </a:r>
            <a:endParaRPr>
              <a:solidFill>
                <a:schemeClr val="dk1"/>
              </a:solidFill>
            </a:endParaRPr>
          </a:p>
          <a:p>
            <a:pPr indent="0" lvl="0" marL="0" rtl="0" algn="l">
              <a:lnSpc>
                <a:spcPct val="115000"/>
              </a:lnSpc>
              <a:spcBef>
                <a:spcPts val="1200"/>
              </a:spcBef>
              <a:spcAft>
                <a:spcPts val="0"/>
              </a:spcAft>
              <a:buNone/>
            </a:pPr>
            <a:r>
              <a:rPr lang="en-US">
                <a:solidFill>
                  <a:schemeClr val="dk1"/>
                </a:solidFill>
              </a:rPr>
              <a:t>And while the site does let you "Favorite" a product, that feature is </a:t>
            </a:r>
            <a:r>
              <a:rPr b="1" lang="en-US">
                <a:solidFill>
                  <a:schemeClr val="dk1"/>
                </a:solidFill>
              </a:rPr>
              <a:t>buried</a:t>
            </a:r>
            <a:r>
              <a:rPr lang="en-US">
                <a:solidFill>
                  <a:schemeClr val="dk1"/>
                </a:solidFill>
              </a:rPr>
              <a:t> in the product page and doesn’t connect to an account, email, or app notification. So it becomes a one-time action — not a loop back in.</a:t>
            </a:r>
            <a:endParaRPr>
              <a:solidFill>
                <a:schemeClr val="dk1"/>
              </a:solidFill>
            </a:endParaRPr>
          </a:p>
          <a:p>
            <a:pPr indent="0" lvl="0" marL="0" rtl="0" algn="l">
              <a:lnSpc>
                <a:spcPct val="115000"/>
              </a:lnSpc>
              <a:spcBef>
                <a:spcPts val="1200"/>
              </a:spcBef>
              <a:spcAft>
                <a:spcPts val="0"/>
              </a:spcAft>
              <a:buNone/>
            </a:pPr>
            <a:r>
              <a:rPr lang="en-US">
                <a:solidFill>
                  <a:schemeClr val="dk1"/>
                </a:solidFill>
              </a:rPr>
              <a:t>There is a </a:t>
            </a:r>
            <a:r>
              <a:rPr b="1" lang="en-US">
                <a:solidFill>
                  <a:schemeClr val="dk1"/>
                </a:solidFill>
              </a:rPr>
              <a:t>cart abandonment email</a:t>
            </a:r>
            <a:r>
              <a:rPr lang="en-US">
                <a:solidFill>
                  <a:schemeClr val="dk1"/>
                </a:solidFill>
              </a:rPr>
              <a:t>, but it’s delayed, inconsistent, and limited to users who add an item to the cart — not those who favorited something or browsed deeply.</a:t>
            </a:r>
            <a:endParaRPr>
              <a:solidFill>
                <a:schemeClr val="dk1"/>
              </a:solidFill>
            </a:endParaRPr>
          </a:p>
          <a:p>
            <a:pPr indent="0" lvl="0" marL="0" rtl="0" algn="l">
              <a:lnSpc>
                <a:spcPct val="115000"/>
              </a:lnSpc>
              <a:spcBef>
                <a:spcPts val="1200"/>
              </a:spcBef>
              <a:spcAft>
                <a:spcPts val="0"/>
              </a:spcAft>
              <a:buNone/>
            </a:pPr>
            <a:r>
              <a:rPr lang="en-US">
                <a:solidFill>
                  <a:schemeClr val="dk1"/>
                </a:solidFill>
              </a:rPr>
              <a:t>And though social share buttons like Facebook, X, and Pinterest exist — they’re not emphasized or tied into a broader content or community strategy.</a:t>
            </a:r>
            <a:endParaRPr>
              <a:solidFill>
                <a:schemeClr val="dk1"/>
              </a:solidFill>
            </a:endParaRPr>
          </a:p>
          <a:p>
            <a:pPr indent="0" lvl="0" marL="0" rtl="0" algn="l">
              <a:lnSpc>
                <a:spcPct val="115000"/>
              </a:lnSpc>
              <a:spcBef>
                <a:spcPts val="1200"/>
              </a:spcBef>
              <a:spcAft>
                <a:spcPts val="0"/>
              </a:spcAft>
              <a:buNone/>
            </a:pPr>
            <a:r>
              <a:rPr lang="en-US">
                <a:solidFill>
                  <a:schemeClr val="dk1"/>
                </a:solidFill>
              </a:rPr>
              <a:t>Another issue? The 15% off discount is automatic. It’s not used as a strategic </a:t>
            </a:r>
            <a:r>
              <a:rPr b="1" lang="en-US">
                <a:solidFill>
                  <a:schemeClr val="dk1"/>
                </a:solidFill>
              </a:rPr>
              <a:t>conversion tool</a:t>
            </a:r>
            <a:r>
              <a:rPr lang="en-US">
                <a:solidFill>
                  <a:schemeClr val="dk1"/>
                </a:solidFill>
              </a:rPr>
              <a:t> — no exclusivity, no countdown, and no email required. So you get the perk, but not the relationship.</a:t>
            </a:r>
            <a:endParaRPr>
              <a:solidFill>
                <a:schemeClr val="dk1"/>
              </a:solidFill>
            </a:endParaRPr>
          </a:p>
          <a:p>
            <a:pPr indent="0" lvl="0" marL="0" rtl="0" algn="l">
              <a:lnSpc>
                <a:spcPct val="115000"/>
              </a:lnSpc>
              <a:spcBef>
                <a:spcPts val="1200"/>
              </a:spcBef>
              <a:spcAft>
                <a:spcPts val="0"/>
              </a:spcAft>
              <a:buNone/>
            </a:pPr>
            <a:r>
              <a:rPr lang="en-US">
                <a:solidFill>
                  <a:schemeClr val="dk1"/>
                </a:solidFill>
              </a:rPr>
              <a:t>Overall, once Sasha leaves — there’s no re-engagement touchpoint.</a:t>
            </a:r>
            <a:br>
              <a:rPr lang="en-US">
                <a:solidFill>
                  <a:schemeClr val="dk1"/>
                </a:solidFill>
              </a:rPr>
            </a:br>
            <a:r>
              <a:rPr b="1" lang="en-US">
                <a:solidFill>
                  <a:schemeClr val="dk1"/>
                </a:solidFill>
              </a:rPr>
              <a:t>No loyalty program, no storytelling, no follow-up.</a:t>
            </a:r>
            <a:endParaRPr b="1">
              <a:solidFill>
                <a:schemeClr val="dk1"/>
              </a:solidFill>
            </a:endParaRPr>
          </a:p>
          <a:p>
            <a:pPr indent="0" lvl="0" marL="0" rtl="0" algn="l">
              <a:lnSpc>
                <a:spcPct val="115000"/>
              </a:lnSpc>
              <a:spcBef>
                <a:spcPts val="1200"/>
              </a:spcBef>
              <a:spcAft>
                <a:spcPts val="1200"/>
              </a:spcAft>
              <a:buNone/>
            </a:pPr>
            <a:r>
              <a:rPr b="1" lang="en-US">
                <a:solidFill>
                  <a:schemeClr val="dk1"/>
                </a:solidFill>
              </a:rPr>
              <a:t>Now Wendy will take you through some actionable fixes.</a:t>
            </a:r>
            <a:endParaRPr b="1">
              <a:solidFill>
                <a:schemeClr val="dk1"/>
              </a:solidFill>
            </a:endParaRPr>
          </a:p>
        </p:txBody>
      </p:sp>
      <p:sp>
        <p:nvSpPr>
          <p:cNvPr id="131" name="Google Shape;131;g354fb695523_0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54f58748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To show how critical these issues are, let’s start with a key insight from Moksha’s analysis: 100% of users drop off at the “Begin Checkout” step. That means customers intend purchase jewelry, but stopping short. This is likely because of a lack of trust and connection between the brand and the customer. Though this could be helped </a:t>
            </a:r>
            <a:r>
              <a:rPr lang="en-US">
                <a:solidFill>
                  <a:schemeClr val="dk1"/>
                </a:solidFill>
              </a:rPr>
              <a:t>aesthetically</a:t>
            </a:r>
            <a:r>
              <a:rPr lang="en-US">
                <a:solidFill>
                  <a:schemeClr val="dk1"/>
                </a:solidFill>
              </a:rPr>
              <a:t> by reorganizing the checkout page as seen on the right, a new brand approach may be even more effective.</a:t>
            </a:r>
            <a:endParaRPr>
              <a:solidFill>
                <a:schemeClr val="dk1"/>
              </a:solidFill>
            </a:endParaRPr>
          </a:p>
          <a:p>
            <a:pPr indent="0" lvl="0" marL="0" rtl="0" algn="l">
              <a:lnSpc>
                <a:spcPct val="115000"/>
              </a:lnSpc>
              <a:spcBef>
                <a:spcPts val="1200"/>
              </a:spcBef>
              <a:spcAft>
                <a:spcPts val="1200"/>
              </a:spcAft>
              <a:buNone/>
            </a:pPr>
            <a:r>
              <a:rPr lang="en-US">
                <a:solidFill>
                  <a:schemeClr val="dk1"/>
                </a:solidFill>
              </a:rPr>
              <a:t>To address this, we’re recommending a set of realistic, actionable changes that will help users get to know Anna and her work better before purchasing.</a:t>
            </a:r>
            <a:endParaRPr>
              <a:solidFill>
                <a:schemeClr val="dk1"/>
              </a:solidFill>
            </a:endParaRPr>
          </a:p>
        </p:txBody>
      </p:sp>
      <p:sp>
        <p:nvSpPr>
          <p:cNvPr id="145" name="Google Shape;145;g354f587484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52cfb5494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US">
                <a:solidFill>
                  <a:schemeClr val="dk1"/>
                </a:solidFill>
              </a:rPr>
              <a:t>First, email. It’s a low-cost way for Anna to introduce herself and her brand to new potential customers and keep returning customers in the loop. Sending emails with new video content or exclusive product drops can create consistency and nudge users back to the site, which will convert more visitors into purchasers.</a:t>
            </a:r>
            <a:endParaRPr>
              <a:solidFill>
                <a:schemeClr val="dk1"/>
              </a:solidFill>
            </a:endParaRPr>
          </a:p>
        </p:txBody>
      </p:sp>
      <p:sp>
        <p:nvSpPr>
          <p:cNvPr id="157" name="Google Shape;157;g352cfb54940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54f587484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Next, brand positioning. If every piece of jewelry is framed on the site as an expensive “investment,” users may hesitate to checkout and bounce instead. We need a way for customers like Sasha to be assured that they can trust Anna’s site without a big financial risk as the first step. So, we recommend introducing a separate page on the website for pieces under $200. This will provide customers like Sasha a distinct area to test out Anna’s jewelry. The page could also be used to gain a new customer base: NYC’s huge thrift and flea market community. The Brooklyn Flea and Queens Night Market draw over 25,000 visitors daily, and 62% of Gen Z and millennials, the generations Anna will want to start marketing to soon, prefer thrifting to traditional buying methods. Anna could also collaborate with local artists or vintage sellers to reach new audiences, increase visibility, and deepen community ties — something this demographic values.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A lower-priced, curated section can help Anna build trust and increase overall purchase frequency.</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t/>
            </a:r>
            <a:endParaRPr>
              <a:solidFill>
                <a:schemeClr val="dk1"/>
              </a:solidFill>
            </a:endParaRPr>
          </a:p>
        </p:txBody>
      </p:sp>
      <p:sp>
        <p:nvSpPr>
          <p:cNvPr id="173" name="Google Shape;173;g354f587484f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54f587484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On the technical side, we’d implement a few changes as well via Google Analytics. We’d add conversion goals for “Email Signup” and “Referral” to track the previously mentioned changes, and make sure purchase events are tagged correctly in Google Tag Manager to avoid data gaps.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We’ve set a few KPIs: reduce bounce rate by 20%, increase return visitors by 35%, and we’ll track email signups as a new key funnel metric.</a:t>
            </a:r>
            <a:endParaRPr>
              <a:solidFill>
                <a:schemeClr val="dk1"/>
              </a:solidFill>
            </a:endParaRPr>
          </a:p>
          <a:p>
            <a:pPr indent="0" lvl="0" marL="0" rtl="0" algn="l">
              <a:lnSpc>
                <a:spcPct val="115000"/>
              </a:lnSpc>
              <a:spcBef>
                <a:spcPts val="1200"/>
              </a:spcBef>
              <a:spcAft>
                <a:spcPts val="1200"/>
              </a:spcAft>
              <a:buNone/>
            </a:pPr>
            <a:r>
              <a:rPr lang="en-US">
                <a:solidFill>
                  <a:schemeClr val="dk1"/>
                </a:solidFill>
              </a:rPr>
              <a:t>With those optimizations, Anna’s site can move from a one-time curiosity to a destination that people like Sasha will want to return to. I’ll now pass it to Darshi for broader strategy ideas.</a:t>
            </a:r>
            <a:endParaRPr>
              <a:solidFill>
                <a:schemeClr val="dk1"/>
              </a:solidFill>
            </a:endParaRPr>
          </a:p>
        </p:txBody>
      </p:sp>
      <p:sp>
        <p:nvSpPr>
          <p:cNvPr id="197" name="Google Shape;197;g354f587484f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1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1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1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1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0"/>
          <p:cNvSpPr/>
          <p:nvPr>
            <p:ph idx="2" type="pic"/>
          </p:nvPr>
        </p:nvSpPr>
        <p:spPr>
          <a:xfrm>
            <a:off x="1792288" y="612775"/>
            <a:ext cx="5486400" cy="4114800"/>
          </a:xfrm>
          <a:prstGeom prst="rect">
            <a:avLst/>
          </a:prstGeom>
          <a:noFill/>
          <a:ln>
            <a:noFill/>
          </a:ln>
        </p:spPr>
      </p:sp>
      <p:sp>
        <p:nvSpPr>
          <p:cNvPr id="64" name="Google Shape;64;p2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jpg"/><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D8A8D"/>
            </a:gs>
            <a:gs pos="50000">
              <a:srgbClr val="0A3F3A"/>
            </a:gs>
            <a:gs pos="100000">
              <a:srgbClr val="2BA697"/>
            </a:gs>
          </a:gsLst>
          <a:path path="circle">
            <a:fillToRect b="100%" r="100%"/>
          </a:path>
          <a:tileRect l="-100%" t="-100%"/>
        </a:gradFill>
      </p:bgPr>
    </p:bg>
    <p:spTree>
      <p:nvGrpSpPr>
        <p:cNvPr id="83" name="Shape 83"/>
        <p:cNvGrpSpPr/>
        <p:nvPr/>
      </p:nvGrpSpPr>
      <p:grpSpPr>
        <a:xfrm>
          <a:off x="0" y="0"/>
          <a:ext cx="0" cy="0"/>
          <a:chOff x="0" y="0"/>
          <a:chExt cx="0" cy="0"/>
        </a:xfrm>
      </p:grpSpPr>
      <p:sp>
        <p:nvSpPr>
          <p:cNvPr id="84" name="Google Shape;84;p1"/>
          <p:cNvSpPr txBox="1"/>
          <p:nvPr/>
        </p:nvSpPr>
        <p:spPr>
          <a:xfrm>
            <a:off x="11679175" y="410200"/>
            <a:ext cx="6189000" cy="16962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lang="en-US" sz="2900">
                <a:solidFill>
                  <a:srgbClr val="FFFFFF"/>
                </a:solidFill>
                <a:latin typeface="Poppins SemiBold"/>
                <a:ea typeface="Poppins SemiBold"/>
                <a:cs typeface="Poppins SemiBold"/>
                <a:sym typeface="Poppins SemiBold"/>
              </a:rPr>
              <a:t>Group 7 -</a:t>
            </a:r>
            <a:endParaRPr sz="2900">
              <a:solidFill>
                <a:srgbClr val="FFFFFF"/>
              </a:solidFill>
              <a:latin typeface="Poppins SemiBold"/>
              <a:ea typeface="Poppins SemiBold"/>
              <a:cs typeface="Poppins SemiBold"/>
              <a:sym typeface="Poppins SemiBold"/>
            </a:endParaRPr>
          </a:p>
          <a:p>
            <a:pPr indent="0" lvl="0" marL="0" marR="0" rtl="0" algn="just">
              <a:lnSpc>
                <a:spcPct val="140000"/>
              </a:lnSpc>
              <a:spcBef>
                <a:spcPts val="0"/>
              </a:spcBef>
              <a:spcAft>
                <a:spcPts val="0"/>
              </a:spcAft>
              <a:buNone/>
            </a:pPr>
            <a:r>
              <a:rPr lang="en-US" sz="2900">
                <a:solidFill>
                  <a:srgbClr val="FFFFFF"/>
                </a:solidFill>
                <a:latin typeface="Poppins SemiBold"/>
                <a:ea typeface="Poppins SemiBold"/>
                <a:cs typeface="Poppins SemiBold"/>
                <a:sym typeface="Poppins SemiBold"/>
              </a:rPr>
              <a:t>Wendy Ralston, Moksha Shah, Darshi Shah</a:t>
            </a:r>
            <a:endParaRPr sz="2900">
              <a:latin typeface="Poppins SemiBold"/>
              <a:ea typeface="Poppins SemiBold"/>
              <a:cs typeface="Poppins SemiBold"/>
              <a:sym typeface="Poppins SemiBold"/>
            </a:endParaRPr>
          </a:p>
        </p:txBody>
      </p:sp>
      <p:sp>
        <p:nvSpPr>
          <p:cNvPr id="85" name="Google Shape;85;p1"/>
          <p:cNvSpPr txBox="1"/>
          <p:nvPr/>
        </p:nvSpPr>
        <p:spPr>
          <a:xfrm>
            <a:off x="1462703" y="5386825"/>
            <a:ext cx="14015700" cy="3906900"/>
          </a:xfrm>
          <a:prstGeom prst="rect">
            <a:avLst/>
          </a:prstGeom>
          <a:noFill/>
          <a:ln>
            <a:noFill/>
          </a:ln>
        </p:spPr>
        <p:txBody>
          <a:bodyPr anchorCtr="0" anchor="t" bIns="0" lIns="0" spcFirstLastPara="1" rIns="0" wrap="square" tIns="0">
            <a:spAutoFit/>
          </a:bodyPr>
          <a:lstStyle/>
          <a:p>
            <a:pPr indent="0" lvl="0" marL="0" marR="0" rtl="0" algn="l">
              <a:lnSpc>
                <a:spcPct val="106997"/>
              </a:lnSpc>
              <a:spcBef>
                <a:spcPts val="0"/>
              </a:spcBef>
              <a:spcAft>
                <a:spcPts val="0"/>
              </a:spcAft>
              <a:buNone/>
            </a:pPr>
            <a:r>
              <a:rPr b="1" lang="en-US" sz="12262">
                <a:solidFill>
                  <a:srgbClr val="FFFFFF"/>
                </a:solidFill>
                <a:latin typeface="Poppins"/>
                <a:ea typeface="Poppins"/>
                <a:cs typeface="Poppins"/>
                <a:sym typeface="Poppins"/>
              </a:rPr>
              <a:t>Antiques by Anna Analysis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D8A8D"/>
            </a:gs>
            <a:gs pos="50000">
              <a:srgbClr val="0A3F3A"/>
            </a:gs>
            <a:gs pos="100000">
              <a:srgbClr val="2BA697"/>
            </a:gs>
          </a:gsLst>
          <a:path path="circle">
            <a:fillToRect b="100%" r="100%"/>
          </a:path>
          <a:tileRect l="-100%" t="-100%"/>
        </a:gradFill>
      </p:bgPr>
    </p:bg>
    <p:spTree>
      <p:nvGrpSpPr>
        <p:cNvPr id="216" name="Shape 216"/>
        <p:cNvGrpSpPr/>
        <p:nvPr/>
      </p:nvGrpSpPr>
      <p:grpSpPr>
        <a:xfrm>
          <a:off x="0" y="0"/>
          <a:ext cx="0" cy="0"/>
          <a:chOff x="0" y="0"/>
          <a:chExt cx="0" cy="0"/>
        </a:xfrm>
      </p:grpSpPr>
      <p:grpSp>
        <p:nvGrpSpPr>
          <p:cNvPr id="217" name="Google Shape;217;g352cfb54940_0_2"/>
          <p:cNvGrpSpPr/>
          <p:nvPr/>
        </p:nvGrpSpPr>
        <p:grpSpPr>
          <a:xfrm>
            <a:off x="0" y="0"/>
            <a:ext cx="3265111" cy="10287066"/>
            <a:chOff x="0" y="0"/>
            <a:chExt cx="1493100" cy="2709333"/>
          </a:xfrm>
        </p:grpSpPr>
        <p:sp>
          <p:nvSpPr>
            <p:cNvPr id="218" name="Google Shape;218;g352cfb54940_0_2"/>
            <p:cNvSpPr/>
            <p:nvPr/>
          </p:nvSpPr>
          <p:spPr>
            <a:xfrm>
              <a:off x="0" y="0"/>
              <a:ext cx="1493067" cy="2709333"/>
            </a:xfrm>
            <a:custGeom>
              <a:rect b="b" l="l" r="r" t="t"/>
              <a:pathLst>
                <a:path extrusionOk="0" h="2709333" w="1493067">
                  <a:moveTo>
                    <a:pt x="0" y="0"/>
                  </a:moveTo>
                  <a:lnTo>
                    <a:pt x="1493067" y="0"/>
                  </a:lnTo>
                  <a:lnTo>
                    <a:pt x="1493067" y="2709333"/>
                  </a:lnTo>
                  <a:lnTo>
                    <a:pt x="0" y="27093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 name="Google Shape;219;g352cfb54940_0_2"/>
            <p:cNvSpPr txBox="1"/>
            <p:nvPr/>
          </p:nvSpPr>
          <p:spPr>
            <a:xfrm>
              <a:off x="0" y="0"/>
              <a:ext cx="1493100" cy="2709300"/>
            </a:xfrm>
            <a:prstGeom prst="rect">
              <a:avLst/>
            </a:prstGeom>
            <a:noFill/>
            <a:ln>
              <a:noFill/>
            </a:ln>
          </p:spPr>
          <p:txBody>
            <a:bodyPr anchorCtr="0" anchor="ctr" bIns="50800" lIns="50800" spcFirstLastPara="1" rIns="50800" wrap="square" tIns="50800">
              <a:noAutofit/>
            </a:bodyPr>
            <a:lstStyle/>
            <a:p>
              <a:pPr indent="0" lvl="0" marL="0" marR="0" rtl="0" algn="ctr">
                <a:lnSpc>
                  <a:spcPct val="151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20" name="Google Shape;220;g352cfb54940_0_2"/>
          <p:cNvGrpSpPr/>
          <p:nvPr/>
        </p:nvGrpSpPr>
        <p:grpSpPr>
          <a:xfrm rot="10800000">
            <a:off x="2989036" y="9"/>
            <a:ext cx="276057" cy="10287066"/>
            <a:chOff x="0" y="0"/>
            <a:chExt cx="72706" cy="2709333"/>
          </a:xfrm>
        </p:grpSpPr>
        <p:sp>
          <p:nvSpPr>
            <p:cNvPr id="221" name="Google Shape;221;g352cfb54940_0_2"/>
            <p:cNvSpPr/>
            <p:nvPr/>
          </p:nvSpPr>
          <p:spPr>
            <a:xfrm>
              <a:off x="0" y="0"/>
              <a:ext cx="72706" cy="2709333"/>
            </a:xfrm>
            <a:custGeom>
              <a:rect b="b" l="l" r="r" t="t"/>
              <a:pathLst>
                <a:path extrusionOk="0" h="2709333" w="72706">
                  <a:moveTo>
                    <a:pt x="0" y="0"/>
                  </a:moveTo>
                  <a:lnTo>
                    <a:pt x="72706" y="0"/>
                  </a:lnTo>
                  <a:lnTo>
                    <a:pt x="72706" y="2709333"/>
                  </a:lnTo>
                  <a:lnTo>
                    <a:pt x="0" y="2709333"/>
                  </a:lnTo>
                  <a:close/>
                </a:path>
              </a:pathLst>
            </a:custGeom>
            <a:gradFill>
              <a:gsLst>
                <a:gs pos="0">
                  <a:srgbClr val="0A3F3A"/>
                </a:gs>
                <a:gs pos="50000">
                  <a:srgbClr val="116E71"/>
                </a:gs>
                <a:gs pos="100000">
                  <a:srgbClr val="43D8C6"/>
                </a:gs>
              </a:gsLst>
              <a:path path="circle">
                <a:fillToRect b="100%" r="100%"/>
              </a:path>
              <a:tileRect l="-100%" t="-10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 name="Google Shape;222;g352cfb54940_0_2"/>
            <p:cNvSpPr txBox="1"/>
            <p:nvPr/>
          </p:nvSpPr>
          <p:spPr>
            <a:xfrm>
              <a:off x="0" y="0"/>
              <a:ext cx="72600" cy="2709300"/>
            </a:xfrm>
            <a:prstGeom prst="rect">
              <a:avLst/>
            </a:prstGeom>
            <a:noFill/>
            <a:ln>
              <a:noFill/>
            </a:ln>
          </p:spPr>
          <p:txBody>
            <a:bodyPr anchorCtr="0" anchor="ctr" bIns="50800" lIns="50800" spcFirstLastPara="1" rIns="50800" wrap="square" tIns="50800">
              <a:noAutofit/>
            </a:bodyPr>
            <a:lstStyle/>
            <a:p>
              <a:pPr indent="0" lvl="0" marL="0" marR="0" rtl="0" algn="ctr">
                <a:lnSpc>
                  <a:spcPct val="151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23" name="Google Shape;223;g352cfb54940_0_2"/>
          <p:cNvSpPr txBox="1"/>
          <p:nvPr/>
        </p:nvSpPr>
        <p:spPr>
          <a:xfrm rot="-5400000">
            <a:off x="-3411500" y="4479012"/>
            <a:ext cx="9522600" cy="1329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8635">
                <a:solidFill>
                  <a:srgbClr val="0B4B49"/>
                </a:solidFill>
                <a:latin typeface="Poppins"/>
                <a:ea typeface="Poppins"/>
                <a:cs typeface="Poppins"/>
                <a:sym typeface="Poppins"/>
              </a:rPr>
              <a:t>Strategy</a:t>
            </a:r>
            <a:r>
              <a:rPr b="1" lang="en-US" sz="8635">
                <a:solidFill>
                  <a:srgbClr val="0B4B49"/>
                </a:solidFill>
                <a:latin typeface="Poppins"/>
                <a:ea typeface="Poppins"/>
                <a:cs typeface="Poppins"/>
                <a:sym typeface="Poppins"/>
              </a:rPr>
              <a:t> Goals</a:t>
            </a:r>
            <a:endParaRPr sz="100"/>
          </a:p>
        </p:txBody>
      </p:sp>
      <p:sp>
        <p:nvSpPr>
          <p:cNvPr id="224" name="Google Shape;224;g352cfb54940_0_2"/>
          <p:cNvSpPr txBox="1"/>
          <p:nvPr/>
        </p:nvSpPr>
        <p:spPr>
          <a:xfrm>
            <a:off x="3445250" y="2008975"/>
            <a:ext cx="9266100" cy="73575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1200"/>
              </a:spcBef>
              <a:spcAft>
                <a:spcPts val="0"/>
              </a:spcAft>
              <a:buClr>
                <a:schemeClr val="dk1"/>
              </a:buClr>
              <a:buSzPts val="1100"/>
              <a:buFont typeface="Arial"/>
              <a:buNone/>
            </a:pPr>
            <a:r>
              <a:rPr b="1" lang="en-US" sz="2000">
                <a:solidFill>
                  <a:schemeClr val="lt1"/>
                </a:solidFill>
              </a:rPr>
              <a:t>1. Clear, Compelling Value Propositions</a:t>
            </a:r>
            <a:br>
              <a:rPr b="1" lang="en-US" sz="2000">
                <a:solidFill>
                  <a:schemeClr val="lt1"/>
                </a:solidFill>
              </a:rPr>
            </a:br>
            <a:r>
              <a:rPr lang="en-US" sz="2000">
                <a:solidFill>
                  <a:schemeClr val="lt1"/>
                </a:solidFill>
              </a:rPr>
              <a:t> Each landing page should immediately convey what sets Antiques by Anna apart—whether it’s </a:t>
            </a:r>
            <a:r>
              <a:rPr i="1" lang="en-US" sz="2000">
                <a:solidFill>
                  <a:schemeClr val="lt1"/>
                </a:solidFill>
              </a:rPr>
              <a:t>“Curated Vintage Finds”</a:t>
            </a:r>
            <a:r>
              <a:rPr lang="en-US" sz="2000">
                <a:solidFill>
                  <a:schemeClr val="lt1"/>
                </a:solidFill>
              </a:rPr>
              <a:t>, </a:t>
            </a:r>
            <a:r>
              <a:rPr i="1" lang="en-US" sz="2000">
                <a:solidFill>
                  <a:schemeClr val="lt1"/>
                </a:solidFill>
              </a:rPr>
              <a:t>“One-of-a-Kind Pieces with a Story”</a:t>
            </a:r>
            <a:r>
              <a:rPr lang="en-US" sz="2000">
                <a:solidFill>
                  <a:schemeClr val="lt1"/>
                </a:solidFill>
              </a:rPr>
              <a:t>, or </a:t>
            </a:r>
            <a:r>
              <a:rPr i="1" lang="en-US" sz="2000">
                <a:solidFill>
                  <a:schemeClr val="lt1"/>
                </a:solidFill>
              </a:rPr>
              <a:t>“Authenticated Historical Decor.”</a:t>
            </a:r>
            <a:r>
              <a:rPr lang="en-US" sz="2000">
                <a:solidFill>
                  <a:schemeClr val="lt1"/>
                </a:solidFill>
              </a:rPr>
              <a:t> Use concise, engaging headlines with supportive subheads that reinforce trust, uniqueness, and quality. This ensures visitors instantly understand the value and character of what’s being offered.</a:t>
            </a:r>
            <a:endParaRPr sz="2000">
              <a:solidFill>
                <a:schemeClr val="lt1"/>
              </a:solidFill>
            </a:endParaRPr>
          </a:p>
          <a:p>
            <a:pPr indent="0" lvl="0" marL="0" rtl="0" algn="l">
              <a:lnSpc>
                <a:spcPct val="115000"/>
              </a:lnSpc>
              <a:spcBef>
                <a:spcPts val="1200"/>
              </a:spcBef>
              <a:spcAft>
                <a:spcPts val="0"/>
              </a:spcAft>
              <a:buClr>
                <a:schemeClr val="dk1"/>
              </a:buClr>
              <a:buSzPts val="1100"/>
              <a:buFont typeface="Arial"/>
              <a:buNone/>
            </a:pPr>
            <a:r>
              <a:rPr b="1" lang="en-US" sz="2000">
                <a:solidFill>
                  <a:schemeClr val="lt1"/>
                </a:solidFill>
              </a:rPr>
              <a:t>2. Make It Feel Like a Curated Vintage Experience</a:t>
            </a:r>
            <a:br>
              <a:rPr b="1" lang="en-US" sz="2000">
                <a:solidFill>
                  <a:schemeClr val="lt1"/>
                </a:solidFill>
              </a:rPr>
            </a:br>
            <a:r>
              <a:rPr lang="en-US" sz="2000">
                <a:solidFill>
                  <a:schemeClr val="lt1"/>
                </a:solidFill>
              </a:rPr>
              <a:t> Transform the landing page into more than a catalog—make it feel like a walk through a thoughtfully designed boutique. Use warm, high-resolution lifestyle imagery that reflects the charm and authenticity of vintage pieces in real spaces. Highlight the story behind select items (era, origin, material), and group products by style (e.g., Mid-Century Modern, Victorian) to guide exploration.</a:t>
            </a:r>
            <a:endParaRPr sz="2000">
              <a:solidFill>
                <a:schemeClr val="lt1"/>
              </a:solidFill>
            </a:endParaRPr>
          </a:p>
          <a:p>
            <a:pPr indent="0" lvl="0" marL="0" rtl="0" algn="l">
              <a:lnSpc>
                <a:spcPct val="115000"/>
              </a:lnSpc>
              <a:spcBef>
                <a:spcPts val="1200"/>
              </a:spcBef>
              <a:spcAft>
                <a:spcPts val="0"/>
              </a:spcAft>
              <a:buClr>
                <a:schemeClr val="dk1"/>
              </a:buClr>
              <a:buSzPts val="1100"/>
              <a:buFont typeface="Arial"/>
              <a:buNone/>
            </a:pPr>
            <a:r>
              <a:rPr b="1" lang="en-US" sz="2000">
                <a:solidFill>
                  <a:schemeClr val="lt1"/>
                </a:solidFill>
              </a:rPr>
              <a:t>3. Enhanced Visuals &amp; Descriptions</a:t>
            </a:r>
            <a:br>
              <a:rPr b="1" lang="en-US" sz="2000">
                <a:solidFill>
                  <a:schemeClr val="lt1"/>
                </a:solidFill>
              </a:rPr>
            </a:br>
            <a:r>
              <a:rPr lang="en-US" sz="2000">
                <a:solidFill>
                  <a:schemeClr val="lt1"/>
                </a:solidFill>
              </a:rPr>
              <a:t> Avoid generic product shots and copy. Instead, use editorial-style photos that create ambiance, and write item descriptions that feel like personal introductions—highlighting history, craftsmanship, and ideal styling tips. The goal is to engage both emotion and imagination, encouraging visitors to envision the piece in their own lives.</a:t>
            </a:r>
            <a:endParaRPr sz="2000">
              <a:solidFill>
                <a:schemeClr val="lt1"/>
              </a:solidFill>
            </a:endParaRPr>
          </a:p>
          <a:p>
            <a:pPr indent="0" lvl="0" marL="0" marR="0" rtl="0" algn="just">
              <a:lnSpc>
                <a:spcPct val="139984"/>
              </a:lnSpc>
              <a:spcBef>
                <a:spcPts val="1200"/>
              </a:spcBef>
              <a:spcAft>
                <a:spcPts val="0"/>
              </a:spcAft>
              <a:buNone/>
            </a:pPr>
            <a:r>
              <a:t/>
            </a:r>
            <a:endParaRPr b="1" sz="3400">
              <a:solidFill>
                <a:schemeClr val="lt1"/>
              </a:solidFill>
            </a:endParaRPr>
          </a:p>
        </p:txBody>
      </p:sp>
      <p:sp>
        <p:nvSpPr>
          <p:cNvPr id="225" name="Google Shape;225;g352cfb54940_0_2"/>
          <p:cNvSpPr txBox="1"/>
          <p:nvPr/>
        </p:nvSpPr>
        <p:spPr>
          <a:xfrm>
            <a:off x="5132625" y="382150"/>
            <a:ext cx="96678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latin typeface="Poppins SemiBold"/>
                <a:ea typeface="Poppins SemiBold"/>
                <a:cs typeface="Poppins SemiBold"/>
                <a:sym typeface="Poppins SemiBold"/>
              </a:rPr>
              <a:t>Short term Strategy </a:t>
            </a:r>
            <a:endParaRPr sz="4100">
              <a:solidFill>
                <a:schemeClr val="lt1"/>
              </a:solidFill>
              <a:latin typeface="Poppins SemiBold"/>
              <a:ea typeface="Poppins SemiBold"/>
              <a:cs typeface="Poppins SemiBold"/>
              <a:sym typeface="Poppins SemiBold"/>
            </a:endParaRPr>
          </a:p>
        </p:txBody>
      </p:sp>
      <p:pic>
        <p:nvPicPr>
          <p:cNvPr id="226" name="Google Shape;226;g352cfb54940_0_2" title="141fc578-d094-410e-9a58-d5bda31a0e06.jpeg"/>
          <p:cNvPicPr preferRelativeResize="0"/>
          <p:nvPr/>
        </p:nvPicPr>
        <p:blipFill>
          <a:blip r:embed="rId3">
            <a:alphaModFix/>
          </a:blip>
          <a:stretch>
            <a:fillRect/>
          </a:stretch>
        </p:blipFill>
        <p:spPr>
          <a:xfrm>
            <a:off x="13113250" y="4740313"/>
            <a:ext cx="4498125" cy="4971875"/>
          </a:xfrm>
          <a:prstGeom prst="rect">
            <a:avLst/>
          </a:prstGeom>
          <a:noFill/>
          <a:ln>
            <a:noFill/>
          </a:ln>
        </p:spPr>
      </p:pic>
      <p:pic>
        <p:nvPicPr>
          <p:cNvPr id="227" name="Google Shape;227;g352cfb54940_0_2" title="8f848117-1f41-4722-bde4-c60673e5955f.jpeg"/>
          <p:cNvPicPr preferRelativeResize="0"/>
          <p:nvPr/>
        </p:nvPicPr>
        <p:blipFill rotWithShape="1">
          <a:blip r:embed="rId4">
            <a:alphaModFix/>
          </a:blip>
          <a:srcRect b="0" l="0" r="3744" t="0"/>
          <a:stretch/>
        </p:blipFill>
        <p:spPr>
          <a:xfrm>
            <a:off x="13113250" y="1293900"/>
            <a:ext cx="4329700" cy="2676374"/>
          </a:xfrm>
          <a:prstGeom prst="rect">
            <a:avLst/>
          </a:prstGeom>
          <a:noFill/>
          <a:ln>
            <a:noFill/>
          </a:ln>
        </p:spPr>
      </p:pic>
      <p:sp>
        <p:nvSpPr>
          <p:cNvPr id="228" name="Google Shape;228;g352cfb54940_0_2"/>
          <p:cNvSpPr txBox="1"/>
          <p:nvPr/>
        </p:nvSpPr>
        <p:spPr>
          <a:xfrm>
            <a:off x="14800425" y="4141550"/>
            <a:ext cx="15384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solidFill>
                  <a:schemeClr val="lt1"/>
                </a:solidFill>
                <a:latin typeface="Calibri"/>
                <a:ea typeface="Calibri"/>
                <a:cs typeface="Calibri"/>
                <a:sym typeface="Calibri"/>
              </a:rPr>
              <a:t>   Before   </a:t>
            </a:r>
            <a:endParaRPr b="1" sz="2100">
              <a:solidFill>
                <a:schemeClr val="lt1"/>
              </a:solidFill>
              <a:latin typeface="Calibri"/>
              <a:ea typeface="Calibri"/>
              <a:cs typeface="Calibri"/>
              <a:sym typeface="Calibri"/>
            </a:endParaRPr>
          </a:p>
        </p:txBody>
      </p:sp>
      <p:sp>
        <p:nvSpPr>
          <p:cNvPr id="229" name="Google Shape;229;g352cfb54940_0_2"/>
          <p:cNvSpPr txBox="1"/>
          <p:nvPr/>
        </p:nvSpPr>
        <p:spPr>
          <a:xfrm>
            <a:off x="14436300" y="9712175"/>
            <a:ext cx="1683600" cy="5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100">
                <a:solidFill>
                  <a:schemeClr val="lt1"/>
                </a:solidFill>
                <a:latin typeface="Calibri"/>
                <a:ea typeface="Calibri"/>
                <a:cs typeface="Calibri"/>
                <a:sym typeface="Calibri"/>
              </a:rPr>
              <a:t>            After</a:t>
            </a:r>
            <a:endParaRPr b="1" sz="2100">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D8A8D"/>
            </a:gs>
            <a:gs pos="50000">
              <a:srgbClr val="0A3F3A"/>
            </a:gs>
            <a:gs pos="100000">
              <a:srgbClr val="2BA697"/>
            </a:gs>
          </a:gsLst>
          <a:path path="circle">
            <a:fillToRect b="100%" r="100%"/>
          </a:path>
          <a:tileRect l="-100%" t="-100%"/>
        </a:gradFill>
      </p:bgPr>
    </p:bg>
    <p:spTree>
      <p:nvGrpSpPr>
        <p:cNvPr id="233" name="Shape 233"/>
        <p:cNvGrpSpPr/>
        <p:nvPr/>
      </p:nvGrpSpPr>
      <p:grpSpPr>
        <a:xfrm>
          <a:off x="0" y="0"/>
          <a:ext cx="0" cy="0"/>
          <a:chOff x="0" y="0"/>
          <a:chExt cx="0" cy="0"/>
        </a:xfrm>
      </p:grpSpPr>
      <p:grpSp>
        <p:nvGrpSpPr>
          <p:cNvPr id="234" name="Google Shape;234;g353fd6353f9_0_35"/>
          <p:cNvGrpSpPr/>
          <p:nvPr/>
        </p:nvGrpSpPr>
        <p:grpSpPr>
          <a:xfrm>
            <a:off x="0" y="0"/>
            <a:ext cx="3265111" cy="10287066"/>
            <a:chOff x="0" y="0"/>
            <a:chExt cx="1493100" cy="2709333"/>
          </a:xfrm>
        </p:grpSpPr>
        <p:sp>
          <p:nvSpPr>
            <p:cNvPr id="235" name="Google Shape;235;g353fd6353f9_0_35"/>
            <p:cNvSpPr/>
            <p:nvPr/>
          </p:nvSpPr>
          <p:spPr>
            <a:xfrm>
              <a:off x="0" y="0"/>
              <a:ext cx="1493067" cy="2709333"/>
            </a:xfrm>
            <a:custGeom>
              <a:rect b="b" l="l" r="r" t="t"/>
              <a:pathLst>
                <a:path extrusionOk="0" h="2709333" w="1493067">
                  <a:moveTo>
                    <a:pt x="0" y="0"/>
                  </a:moveTo>
                  <a:lnTo>
                    <a:pt x="1493067" y="0"/>
                  </a:lnTo>
                  <a:lnTo>
                    <a:pt x="1493067" y="2709333"/>
                  </a:lnTo>
                  <a:lnTo>
                    <a:pt x="0" y="27093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 name="Google Shape;236;g353fd6353f9_0_35"/>
            <p:cNvSpPr txBox="1"/>
            <p:nvPr/>
          </p:nvSpPr>
          <p:spPr>
            <a:xfrm>
              <a:off x="0" y="0"/>
              <a:ext cx="1493100" cy="2709300"/>
            </a:xfrm>
            <a:prstGeom prst="rect">
              <a:avLst/>
            </a:prstGeom>
            <a:noFill/>
            <a:ln>
              <a:noFill/>
            </a:ln>
          </p:spPr>
          <p:txBody>
            <a:bodyPr anchorCtr="0" anchor="ctr" bIns="50800" lIns="50800" spcFirstLastPara="1" rIns="50800" wrap="square" tIns="50800">
              <a:noAutofit/>
            </a:bodyPr>
            <a:lstStyle/>
            <a:p>
              <a:pPr indent="0" lvl="0" marL="0" marR="0" rtl="0" algn="ctr">
                <a:lnSpc>
                  <a:spcPct val="151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37" name="Google Shape;237;g353fd6353f9_0_35"/>
          <p:cNvGrpSpPr/>
          <p:nvPr/>
        </p:nvGrpSpPr>
        <p:grpSpPr>
          <a:xfrm rot="10800000">
            <a:off x="3265061" y="9"/>
            <a:ext cx="276057" cy="10287066"/>
            <a:chOff x="0" y="0"/>
            <a:chExt cx="72706" cy="2709333"/>
          </a:xfrm>
        </p:grpSpPr>
        <p:sp>
          <p:nvSpPr>
            <p:cNvPr id="238" name="Google Shape;238;g353fd6353f9_0_35"/>
            <p:cNvSpPr/>
            <p:nvPr/>
          </p:nvSpPr>
          <p:spPr>
            <a:xfrm>
              <a:off x="0" y="0"/>
              <a:ext cx="72706" cy="2709333"/>
            </a:xfrm>
            <a:custGeom>
              <a:rect b="b" l="l" r="r" t="t"/>
              <a:pathLst>
                <a:path extrusionOk="0" h="2709333" w="72706">
                  <a:moveTo>
                    <a:pt x="0" y="0"/>
                  </a:moveTo>
                  <a:lnTo>
                    <a:pt x="72706" y="0"/>
                  </a:lnTo>
                  <a:lnTo>
                    <a:pt x="72706" y="2709333"/>
                  </a:lnTo>
                  <a:lnTo>
                    <a:pt x="0" y="2709333"/>
                  </a:lnTo>
                  <a:close/>
                </a:path>
              </a:pathLst>
            </a:custGeom>
            <a:gradFill>
              <a:gsLst>
                <a:gs pos="0">
                  <a:srgbClr val="0A3F3A"/>
                </a:gs>
                <a:gs pos="50000">
                  <a:srgbClr val="116E71"/>
                </a:gs>
                <a:gs pos="100000">
                  <a:srgbClr val="43D8C6"/>
                </a:gs>
              </a:gsLst>
              <a:path path="circle">
                <a:fillToRect b="100%" r="100%"/>
              </a:path>
              <a:tileRect l="-100%" t="-10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 name="Google Shape;239;g353fd6353f9_0_35"/>
            <p:cNvSpPr txBox="1"/>
            <p:nvPr/>
          </p:nvSpPr>
          <p:spPr>
            <a:xfrm>
              <a:off x="0" y="0"/>
              <a:ext cx="72600" cy="2709300"/>
            </a:xfrm>
            <a:prstGeom prst="rect">
              <a:avLst/>
            </a:prstGeom>
            <a:noFill/>
            <a:ln>
              <a:noFill/>
            </a:ln>
          </p:spPr>
          <p:txBody>
            <a:bodyPr anchorCtr="0" anchor="ctr" bIns="50800" lIns="50800" spcFirstLastPara="1" rIns="50800" wrap="square" tIns="50800">
              <a:noAutofit/>
            </a:bodyPr>
            <a:lstStyle/>
            <a:p>
              <a:pPr indent="0" lvl="0" marL="0" marR="0" rtl="0" algn="ctr">
                <a:lnSpc>
                  <a:spcPct val="151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40" name="Google Shape;240;g353fd6353f9_0_35"/>
          <p:cNvSpPr txBox="1"/>
          <p:nvPr/>
        </p:nvSpPr>
        <p:spPr>
          <a:xfrm rot="-5400000">
            <a:off x="-3411500" y="4479012"/>
            <a:ext cx="9522600" cy="1329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8635">
                <a:solidFill>
                  <a:srgbClr val="0B4B49"/>
                </a:solidFill>
                <a:latin typeface="Poppins"/>
                <a:ea typeface="Poppins"/>
                <a:cs typeface="Poppins"/>
                <a:sym typeface="Poppins"/>
              </a:rPr>
              <a:t>Strategy Goals</a:t>
            </a:r>
            <a:endParaRPr sz="100"/>
          </a:p>
        </p:txBody>
      </p:sp>
      <p:sp>
        <p:nvSpPr>
          <p:cNvPr id="241" name="Google Shape;241;g353fd6353f9_0_35"/>
          <p:cNvSpPr txBox="1"/>
          <p:nvPr/>
        </p:nvSpPr>
        <p:spPr>
          <a:xfrm>
            <a:off x="3745425" y="2188500"/>
            <a:ext cx="13892400" cy="4098900"/>
          </a:xfrm>
          <a:prstGeom prst="rect">
            <a:avLst/>
          </a:prstGeom>
          <a:noFill/>
          <a:ln>
            <a:noFill/>
          </a:ln>
        </p:spPr>
        <p:txBody>
          <a:bodyPr anchorCtr="0" anchor="t" bIns="0" lIns="0" spcFirstLastPara="1" rIns="0" wrap="square" tIns="0">
            <a:spAutoFit/>
          </a:bodyPr>
          <a:lstStyle/>
          <a:p>
            <a:pPr indent="-355600" lvl="0" marL="457200" rtl="0" algn="l">
              <a:lnSpc>
                <a:spcPct val="115000"/>
              </a:lnSpc>
              <a:spcBef>
                <a:spcPts val="1200"/>
              </a:spcBef>
              <a:spcAft>
                <a:spcPts val="0"/>
              </a:spcAft>
              <a:buClr>
                <a:schemeClr val="lt1"/>
              </a:buClr>
              <a:buSzPts val="2000"/>
              <a:buAutoNum type="arabicPeriod"/>
            </a:pPr>
            <a:r>
              <a:rPr b="1" lang="en-US" sz="2000">
                <a:solidFill>
                  <a:schemeClr val="lt1"/>
                </a:solidFill>
              </a:rPr>
              <a:t>Content &amp; Community Hub</a:t>
            </a:r>
            <a:endParaRPr b="1" sz="2000">
              <a:solidFill>
                <a:schemeClr val="lt1"/>
              </a:solidFill>
            </a:endParaRPr>
          </a:p>
          <a:p>
            <a:pPr indent="0" lvl="0" marL="0" rtl="0" algn="l">
              <a:lnSpc>
                <a:spcPct val="115000"/>
              </a:lnSpc>
              <a:spcBef>
                <a:spcPts val="1200"/>
              </a:spcBef>
              <a:spcAft>
                <a:spcPts val="0"/>
              </a:spcAft>
              <a:buClr>
                <a:schemeClr val="dk1"/>
              </a:buClr>
              <a:buSzPts val="1100"/>
              <a:buFont typeface="Arial"/>
              <a:buNone/>
            </a:pPr>
            <a:r>
              <a:rPr b="1" lang="en-US" sz="2000">
                <a:solidFill>
                  <a:schemeClr val="lt1"/>
                </a:solidFill>
              </a:rPr>
              <a:t>Collectors’ Circle – Premium Loyalty Program</a:t>
            </a:r>
            <a:br>
              <a:rPr b="1" lang="en-US" sz="2000">
                <a:solidFill>
                  <a:schemeClr val="lt1"/>
                </a:solidFill>
              </a:rPr>
            </a:br>
            <a:r>
              <a:rPr lang="en-US" sz="2000">
                <a:solidFill>
                  <a:schemeClr val="lt1"/>
                </a:solidFill>
              </a:rPr>
              <a:t>Launch a paid “Collectors’ Circle” membership offering:</a:t>
            </a:r>
            <a:endParaRPr sz="2000">
              <a:solidFill>
                <a:schemeClr val="lt1"/>
              </a:solidFill>
            </a:endParaRPr>
          </a:p>
          <a:p>
            <a:pPr indent="-355600" lvl="0" marL="457200" rtl="0" algn="l">
              <a:lnSpc>
                <a:spcPct val="115000"/>
              </a:lnSpc>
              <a:spcBef>
                <a:spcPts val="1200"/>
              </a:spcBef>
              <a:spcAft>
                <a:spcPts val="0"/>
              </a:spcAft>
              <a:buClr>
                <a:schemeClr val="lt1"/>
              </a:buClr>
              <a:buSzPts val="2000"/>
              <a:buChar char="●"/>
            </a:pPr>
            <a:r>
              <a:rPr b="1" lang="en-US" sz="2000">
                <a:solidFill>
                  <a:schemeClr val="lt1"/>
                </a:solidFill>
              </a:rPr>
              <a:t>Early access</a:t>
            </a:r>
            <a:r>
              <a:rPr lang="en-US" sz="2000">
                <a:solidFill>
                  <a:schemeClr val="lt1"/>
                </a:solidFill>
              </a:rPr>
              <a:t> to new arrivals and exclusive limited-edition finds</a:t>
            </a:r>
            <a:endParaRPr sz="2000">
              <a:solidFill>
                <a:schemeClr val="lt1"/>
              </a:solidFill>
            </a:endParaRPr>
          </a:p>
          <a:p>
            <a:pPr indent="-355600" lvl="0" marL="457200" rtl="0" algn="l">
              <a:lnSpc>
                <a:spcPct val="115000"/>
              </a:lnSpc>
              <a:spcBef>
                <a:spcPts val="0"/>
              </a:spcBef>
              <a:spcAft>
                <a:spcPts val="0"/>
              </a:spcAft>
              <a:buClr>
                <a:schemeClr val="lt1"/>
              </a:buClr>
              <a:buSzPts val="2000"/>
              <a:buChar char="●"/>
            </a:pPr>
            <a:r>
              <a:rPr b="1" lang="en-US" sz="2000">
                <a:solidFill>
                  <a:schemeClr val="lt1"/>
                </a:solidFill>
              </a:rPr>
              <a:t>Monthly webinars</a:t>
            </a:r>
            <a:r>
              <a:rPr lang="en-US" sz="2000">
                <a:solidFill>
                  <a:schemeClr val="lt1"/>
                </a:solidFill>
              </a:rPr>
              <a:t> on antique care, history, and restoration tips</a:t>
            </a:r>
            <a:endParaRPr sz="2000">
              <a:solidFill>
                <a:schemeClr val="lt1"/>
              </a:solidFill>
            </a:endParaRPr>
          </a:p>
          <a:p>
            <a:pPr indent="-355600" lvl="0" marL="457200" rtl="0" algn="l">
              <a:lnSpc>
                <a:spcPct val="115000"/>
              </a:lnSpc>
              <a:spcBef>
                <a:spcPts val="0"/>
              </a:spcBef>
              <a:spcAft>
                <a:spcPts val="0"/>
              </a:spcAft>
              <a:buClr>
                <a:schemeClr val="lt1"/>
              </a:buClr>
              <a:buSzPts val="2000"/>
              <a:buChar char="●"/>
            </a:pPr>
            <a:r>
              <a:rPr b="1" lang="en-US" sz="2000">
                <a:solidFill>
                  <a:schemeClr val="lt1"/>
                </a:solidFill>
              </a:rPr>
              <a:t>Reward points</a:t>
            </a:r>
            <a:r>
              <a:rPr lang="en-US" sz="2000">
                <a:solidFill>
                  <a:schemeClr val="lt1"/>
                </a:solidFill>
              </a:rPr>
              <a:t> on every purchase, redeemable for future discounts</a:t>
            </a:r>
            <a:endParaRPr sz="2000">
              <a:solidFill>
                <a:schemeClr val="lt1"/>
              </a:solidFill>
            </a:endParaRPr>
          </a:p>
          <a:p>
            <a:pPr indent="-355600" lvl="0" marL="457200" rtl="0" algn="l">
              <a:lnSpc>
                <a:spcPct val="115000"/>
              </a:lnSpc>
              <a:spcBef>
                <a:spcPts val="0"/>
              </a:spcBef>
              <a:spcAft>
                <a:spcPts val="0"/>
              </a:spcAft>
              <a:buClr>
                <a:schemeClr val="lt1"/>
              </a:buClr>
              <a:buSzPts val="2000"/>
              <a:buChar char="●"/>
            </a:pPr>
            <a:r>
              <a:rPr lang="en-US" sz="2000">
                <a:solidFill>
                  <a:schemeClr val="lt1"/>
                </a:solidFill>
              </a:rPr>
              <a:t>Access to a </a:t>
            </a:r>
            <a:r>
              <a:rPr b="1" lang="en-US" sz="2000">
                <a:solidFill>
                  <a:schemeClr val="lt1"/>
                </a:solidFill>
              </a:rPr>
              <a:t>private Facebook group or Slack community</a:t>
            </a:r>
            <a:r>
              <a:rPr lang="en-US" sz="2000">
                <a:solidFill>
                  <a:schemeClr val="lt1"/>
                </a:solidFill>
              </a:rPr>
              <a:t> where members can share finds, ask for advice, and connect with fellow vintage lovers—driving repeat visits and emotional brand loyalty</a:t>
            </a:r>
            <a:br>
              <a:rPr lang="en-US" sz="1100">
                <a:solidFill>
                  <a:schemeClr val="lt1"/>
                </a:solidFill>
              </a:rPr>
            </a:br>
            <a:endParaRPr sz="1100">
              <a:solidFill>
                <a:schemeClr val="lt1"/>
              </a:solidFill>
            </a:endParaRPr>
          </a:p>
          <a:p>
            <a:pPr indent="0" lvl="0" marL="0" rtl="0" algn="l">
              <a:lnSpc>
                <a:spcPct val="115000"/>
              </a:lnSpc>
              <a:spcBef>
                <a:spcPts val="1200"/>
              </a:spcBef>
              <a:spcAft>
                <a:spcPts val="0"/>
              </a:spcAft>
              <a:buNone/>
            </a:pPr>
            <a:r>
              <a:t/>
            </a:r>
            <a:endParaRPr sz="1100">
              <a:solidFill>
                <a:schemeClr val="lt1"/>
              </a:solidFill>
            </a:endParaRPr>
          </a:p>
          <a:p>
            <a:pPr indent="0" lvl="0" marL="457200" rtl="0" algn="l">
              <a:lnSpc>
                <a:spcPct val="115000"/>
              </a:lnSpc>
              <a:spcBef>
                <a:spcPts val="1200"/>
              </a:spcBef>
              <a:spcAft>
                <a:spcPts val="1200"/>
              </a:spcAft>
              <a:buNone/>
            </a:pPr>
            <a:r>
              <a:t/>
            </a:r>
            <a:endParaRPr b="1" sz="1700">
              <a:solidFill>
                <a:schemeClr val="lt1"/>
              </a:solidFill>
            </a:endParaRPr>
          </a:p>
        </p:txBody>
      </p:sp>
      <p:sp>
        <p:nvSpPr>
          <p:cNvPr id="242" name="Google Shape;242;g353fd6353f9_0_35"/>
          <p:cNvSpPr txBox="1"/>
          <p:nvPr/>
        </p:nvSpPr>
        <p:spPr>
          <a:xfrm>
            <a:off x="6609550" y="382200"/>
            <a:ext cx="8883300" cy="1541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lang="en-US" sz="4100">
                <a:solidFill>
                  <a:schemeClr val="lt1"/>
                </a:solidFill>
                <a:latin typeface="Poppins SemiBold"/>
                <a:ea typeface="Poppins SemiBold"/>
                <a:cs typeface="Poppins SemiBold"/>
                <a:sym typeface="Poppins SemiBold"/>
              </a:rPr>
              <a:t>Long‑Term Strategy &amp; </a:t>
            </a:r>
            <a:r>
              <a:rPr lang="en-US" sz="4100">
                <a:solidFill>
                  <a:schemeClr val="lt1"/>
                </a:solidFill>
                <a:latin typeface="Poppins SemiBold"/>
                <a:ea typeface="Poppins SemiBold"/>
                <a:cs typeface="Poppins SemiBold"/>
                <a:sym typeface="Poppins SemiBold"/>
                <a:extLst>
                  <a:ext uri="http://customooxmlschemas.google.com/">
                    <go:slidesCustomData xmlns:go="http://customooxmlschemas.google.com/" textRoundtripDataId="7"/>
                  </a:ext>
                </a:extLst>
              </a:rPr>
              <a:t>Bigger</a:t>
            </a:r>
            <a:r>
              <a:rPr lang="en-US" sz="4100">
                <a:solidFill>
                  <a:schemeClr val="lt1"/>
                </a:solidFill>
                <a:latin typeface="Poppins SemiBold"/>
                <a:ea typeface="Poppins SemiBold"/>
                <a:cs typeface="Poppins SemiBold"/>
                <a:sym typeface="Poppins SemiBold"/>
              </a:rPr>
              <a:t> </a:t>
            </a:r>
            <a:r>
              <a:rPr lang="en-US" sz="4100">
                <a:solidFill>
                  <a:schemeClr val="lt1"/>
                </a:solidFill>
                <a:latin typeface="Poppins SemiBold"/>
                <a:ea typeface="Poppins SemiBold"/>
                <a:cs typeface="Poppins SemiBold"/>
                <a:sym typeface="Poppins SemiBold"/>
                <a:extLst>
                  <a:ext uri="http://customooxmlschemas.google.com/">
                    <go:slidesCustomData xmlns:go="http://customooxmlschemas.google.com/" textRoundtripDataId="8"/>
                  </a:ext>
                </a:extLst>
              </a:rPr>
              <a:t>Ideas</a:t>
            </a:r>
            <a:endParaRPr sz="4100">
              <a:latin typeface="Poppins SemiBold"/>
              <a:ea typeface="Poppins SemiBold"/>
              <a:cs typeface="Poppins SemiBold"/>
              <a:sym typeface="Poppins SemiBold"/>
            </a:endParaRPr>
          </a:p>
        </p:txBody>
      </p:sp>
      <p:pic>
        <p:nvPicPr>
          <p:cNvPr id="243" name="Google Shape;243;g353fd6353f9_0_35" title="ChatGPT Image May 6, 2025 at 06_21_48 PM.png"/>
          <p:cNvPicPr preferRelativeResize="0"/>
          <p:nvPr/>
        </p:nvPicPr>
        <p:blipFill>
          <a:blip r:embed="rId3">
            <a:alphaModFix/>
          </a:blip>
          <a:stretch>
            <a:fillRect/>
          </a:stretch>
        </p:blipFill>
        <p:spPr>
          <a:xfrm>
            <a:off x="7432200" y="5476650"/>
            <a:ext cx="7042199" cy="46947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D8A8D"/>
            </a:gs>
            <a:gs pos="50000">
              <a:srgbClr val="0A3F3A"/>
            </a:gs>
            <a:gs pos="100000">
              <a:srgbClr val="2BA697"/>
            </a:gs>
          </a:gsLst>
          <a:path path="circle">
            <a:fillToRect b="100%" r="100%"/>
          </a:path>
          <a:tileRect l="-100%" t="-100%"/>
        </a:gradFill>
      </p:bgPr>
    </p:bg>
    <p:spTree>
      <p:nvGrpSpPr>
        <p:cNvPr id="247" name="Shape 247"/>
        <p:cNvGrpSpPr/>
        <p:nvPr/>
      </p:nvGrpSpPr>
      <p:grpSpPr>
        <a:xfrm>
          <a:off x="0" y="0"/>
          <a:ext cx="0" cy="0"/>
          <a:chOff x="0" y="0"/>
          <a:chExt cx="0" cy="0"/>
        </a:xfrm>
      </p:grpSpPr>
      <p:grpSp>
        <p:nvGrpSpPr>
          <p:cNvPr id="248" name="Google Shape;248;g3570857dfd8_0_7"/>
          <p:cNvGrpSpPr/>
          <p:nvPr/>
        </p:nvGrpSpPr>
        <p:grpSpPr>
          <a:xfrm>
            <a:off x="0" y="0"/>
            <a:ext cx="3265111" cy="10287066"/>
            <a:chOff x="0" y="0"/>
            <a:chExt cx="1493100" cy="2709333"/>
          </a:xfrm>
        </p:grpSpPr>
        <p:sp>
          <p:nvSpPr>
            <p:cNvPr id="249" name="Google Shape;249;g3570857dfd8_0_7"/>
            <p:cNvSpPr/>
            <p:nvPr/>
          </p:nvSpPr>
          <p:spPr>
            <a:xfrm>
              <a:off x="0" y="0"/>
              <a:ext cx="1493067" cy="2709333"/>
            </a:xfrm>
            <a:custGeom>
              <a:rect b="b" l="l" r="r" t="t"/>
              <a:pathLst>
                <a:path extrusionOk="0" h="2709333" w="1493067">
                  <a:moveTo>
                    <a:pt x="0" y="0"/>
                  </a:moveTo>
                  <a:lnTo>
                    <a:pt x="1493067" y="0"/>
                  </a:lnTo>
                  <a:lnTo>
                    <a:pt x="1493067" y="2709333"/>
                  </a:lnTo>
                  <a:lnTo>
                    <a:pt x="0" y="27093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0" name="Google Shape;250;g3570857dfd8_0_7"/>
            <p:cNvSpPr txBox="1"/>
            <p:nvPr/>
          </p:nvSpPr>
          <p:spPr>
            <a:xfrm>
              <a:off x="0" y="0"/>
              <a:ext cx="1493100" cy="2709300"/>
            </a:xfrm>
            <a:prstGeom prst="rect">
              <a:avLst/>
            </a:prstGeom>
            <a:noFill/>
            <a:ln>
              <a:noFill/>
            </a:ln>
          </p:spPr>
          <p:txBody>
            <a:bodyPr anchorCtr="0" anchor="ctr" bIns="50800" lIns="50800" spcFirstLastPara="1" rIns="50800" wrap="square" tIns="50800">
              <a:noAutofit/>
            </a:bodyPr>
            <a:lstStyle/>
            <a:p>
              <a:pPr indent="0" lvl="0" marL="0" marR="0" rtl="0" algn="ctr">
                <a:lnSpc>
                  <a:spcPct val="151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51" name="Google Shape;251;g3570857dfd8_0_7"/>
          <p:cNvGrpSpPr/>
          <p:nvPr/>
        </p:nvGrpSpPr>
        <p:grpSpPr>
          <a:xfrm rot="10800000">
            <a:off x="3265061" y="9"/>
            <a:ext cx="276057" cy="10287066"/>
            <a:chOff x="0" y="0"/>
            <a:chExt cx="72706" cy="2709333"/>
          </a:xfrm>
        </p:grpSpPr>
        <p:sp>
          <p:nvSpPr>
            <p:cNvPr id="252" name="Google Shape;252;g3570857dfd8_0_7"/>
            <p:cNvSpPr/>
            <p:nvPr/>
          </p:nvSpPr>
          <p:spPr>
            <a:xfrm>
              <a:off x="0" y="0"/>
              <a:ext cx="72706" cy="2709333"/>
            </a:xfrm>
            <a:custGeom>
              <a:rect b="b" l="l" r="r" t="t"/>
              <a:pathLst>
                <a:path extrusionOk="0" h="2709333" w="72706">
                  <a:moveTo>
                    <a:pt x="0" y="0"/>
                  </a:moveTo>
                  <a:lnTo>
                    <a:pt x="72706" y="0"/>
                  </a:lnTo>
                  <a:lnTo>
                    <a:pt x="72706" y="2709333"/>
                  </a:lnTo>
                  <a:lnTo>
                    <a:pt x="0" y="2709333"/>
                  </a:lnTo>
                  <a:close/>
                </a:path>
              </a:pathLst>
            </a:custGeom>
            <a:gradFill>
              <a:gsLst>
                <a:gs pos="0">
                  <a:srgbClr val="0A3F3A"/>
                </a:gs>
                <a:gs pos="50000">
                  <a:srgbClr val="116E71"/>
                </a:gs>
                <a:gs pos="100000">
                  <a:srgbClr val="43D8C6"/>
                </a:gs>
              </a:gsLst>
              <a:path path="circle">
                <a:fillToRect b="100%" r="100%"/>
              </a:path>
              <a:tileRect l="-100%" t="-10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3" name="Google Shape;253;g3570857dfd8_0_7"/>
            <p:cNvSpPr txBox="1"/>
            <p:nvPr/>
          </p:nvSpPr>
          <p:spPr>
            <a:xfrm>
              <a:off x="0" y="0"/>
              <a:ext cx="72600" cy="2709300"/>
            </a:xfrm>
            <a:prstGeom prst="rect">
              <a:avLst/>
            </a:prstGeom>
            <a:noFill/>
            <a:ln>
              <a:noFill/>
            </a:ln>
          </p:spPr>
          <p:txBody>
            <a:bodyPr anchorCtr="0" anchor="ctr" bIns="50800" lIns="50800" spcFirstLastPara="1" rIns="50800" wrap="square" tIns="50800">
              <a:noAutofit/>
            </a:bodyPr>
            <a:lstStyle/>
            <a:p>
              <a:pPr indent="0" lvl="0" marL="0" marR="0" rtl="0" algn="ctr">
                <a:lnSpc>
                  <a:spcPct val="151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54" name="Google Shape;254;g3570857dfd8_0_7"/>
          <p:cNvSpPr txBox="1"/>
          <p:nvPr/>
        </p:nvSpPr>
        <p:spPr>
          <a:xfrm rot="-5400000">
            <a:off x="-3128750" y="4479050"/>
            <a:ext cx="9522600" cy="1329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8635">
                <a:solidFill>
                  <a:srgbClr val="0B4B49"/>
                </a:solidFill>
                <a:latin typeface="Poppins"/>
                <a:ea typeface="Poppins"/>
                <a:cs typeface="Poppins"/>
                <a:sym typeface="Poppins"/>
              </a:rPr>
              <a:t>Strategy Goals</a:t>
            </a:r>
            <a:endParaRPr sz="100"/>
          </a:p>
        </p:txBody>
      </p:sp>
      <p:sp>
        <p:nvSpPr>
          <p:cNvPr id="255" name="Google Shape;255;g3570857dfd8_0_7"/>
          <p:cNvSpPr txBox="1"/>
          <p:nvPr/>
        </p:nvSpPr>
        <p:spPr>
          <a:xfrm>
            <a:off x="3657125" y="-317675"/>
            <a:ext cx="14799300" cy="61632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1200"/>
              </a:spcBef>
              <a:spcAft>
                <a:spcPts val="0"/>
              </a:spcAft>
              <a:buClr>
                <a:schemeClr val="dk1"/>
              </a:buClr>
              <a:buSzPts val="1100"/>
              <a:buFont typeface="Arial"/>
              <a:buNone/>
            </a:pPr>
            <a:r>
              <a:t/>
            </a:r>
            <a:endParaRPr sz="2300">
              <a:solidFill>
                <a:schemeClr val="lt1"/>
              </a:solidFill>
            </a:endParaRPr>
          </a:p>
          <a:p>
            <a:pPr indent="0" lvl="0" marL="0" rtl="0" algn="l">
              <a:lnSpc>
                <a:spcPct val="115000"/>
              </a:lnSpc>
              <a:spcBef>
                <a:spcPts val="1200"/>
              </a:spcBef>
              <a:spcAft>
                <a:spcPts val="0"/>
              </a:spcAft>
              <a:buClr>
                <a:schemeClr val="dk1"/>
              </a:buClr>
              <a:buSzPts val="1100"/>
              <a:buFont typeface="Arial"/>
              <a:buNone/>
            </a:pPr>
            <a:r>
              <a:rPr b="1" lang="en-US" sz="2300">
                <a:solidFill>
                  <a:schemeClr val="lt1"/>
                </a:solidFill>
              </a:rPr>
              <a:t>2. Streamlined Navigation &amp; Calls‑to‑Action</a:t>
            </a:r>
            <a:endParaRPr b="1" sz="2300">
              <a:solidFill>
                <a:schemeClr val="lt1"/>
              </a:solidFill>
            </a:endParaRPr>
          </a:p>
          <a:p>
            <a:pPr indent="0" lvl="0" marL="0" rtl="0" algn="l">
              <a:lnSpc>
                <a:spcPct val="115000"/>
              </a:lnSpc>
              <a:spcBef>
                <a:spcPts val="1200"/>
              </a:spcBef>
              <a:spcAft>
                <a:spcPts val="0"/>
              </a:spcAft>
              <a:buClr>
                <a:schemeClr val="dk1"/>
              </a:buClr>
              <a:buSzPts val="1100"/>
              <a:buFont typeface="Arial"/>
              <a:buNone/>
            </a:pPr>
            <a:r>
              <a:rPr b="1" lang="en-US" sz="2300">
                <a:solidFill>
                  <a:schemeClr val="lt1"/>
                </a:solidFill>
              </a:rPr>
              <a:t>Simplified User Journey</a:t>
            </a:r>
            <a:endParaRPr b="1" sz="2300">
              <a:solidFill>
                <a:schemeClr val="lt1"/>
              </a:solidFill>
            </a:endParaRPr>
          </a:p>
          <a:p>
            <a:pPr indent="-374650" lvl="0" marL="457200" rtl="0" algn="l">
              <a:lnSpc>
                <a:spcPct val="115000"/>
              </a:lnSpc>
              <a:spcBef>
                <a:spcPts val="1200"/>
              </a:spcBef>
              <a:spcAft>
                <a:spcPts val="0"/>
              </a:spcAft>
              <a:buClr>
                <a:schemeClr val="lt1"/>
              </a:buClr>
              <a:buSzPts val="2300"/>
              <a:buChar char="●"/>
            </a:pPr>
            <a:r>
              <a:rPr lang="en-US" sz="2300">
                <a:solidFill>
                  <a:schemeClr val="lt1"/>
                </a:solidFill>
              </a:rPr>
              <a:t>Trim down navigation to </a:t>
            </a:r>
            <a:r>
              <a:rPr b="1" lang="en-US" sz="2300">
                <a:solidFill>
                  <a:schemeClr val="lt1"/>
                </a:solidFill>
              </a:rPr>
              <a:t>key product categories</a:t>
            </a:r>
            <a:r>
              <a:rPr lang="en-US" sz="2300">
                <a:solidFill>
                  <a:schemeClr val="lt1"/>
                </a:solidFill>
              </a:rPr>
              <a:t> (e.g., Bracelet, Jewelry, Art, Earrings) for less friction</a:t>
            </a:r>
            <a:endParaRPr sz="2300">
              <a:solidFill>
                <a:schemeClr val="lt1"/>
              </a:solidFill>
            </a:endParaRPr>
          </a:p>
          <a:p>
            <a:pPr indent="-374650" lvl="0" marL="457200" rtl="0" algn="l">
              <a:lnSpc>
                <a:spcPct val="115000"/>
              </a:lnSpc>
              <a:spcBef>
                <a:spcPts val="0"/>
              </a:spcBef>
              <a:spcAft>
                <a:spcPts val="0"/>
              </a:spcAft>
              <a:buClr>
                <a:schemeClr val="lt1"/>
              </a:buClr>
              <a:buSzPts val="2300"/>
              <a:buChar char="●"/>
            </a:pPr>
            <a:r>
              <a:rPr lang="en-US" sz="2300">
                <a:solidFill>
                  <a:schemeClr val="lt1"/>
                </a:solidFill>
              </a:rPr>
              <a:t>Feature </a:t>
            </a:r>
            <a:r>
              <a:rPr b="1" lang="en-US" sz="2300">
                <a:solidFill>
                  <a:schemeClr val="lt1"/>
                </a:solidFill>
              </a:rPr>
              <a:t>1–2 bold CTAs</a:t>
            </a:r>
            <a:r>
              <a:rPr lang="en-US" sz="2300">
                <a:solidFill>
                  <a:schemeClr val="lt1"/>
                </a:solidFill>
              </a:rPr>
              <a:t> on landing pages such as:</a:t>
            </a:r>
            <a:endParaRPr sz="2300">
              <a:solidFill>
                <a:schemeClr val="lt1"/>
              </a:solidFill>
            </a:endParaRPr>
          </a:p>
          <a:p>
            <a:pPr indent="-374650" lvl="1" marL="914400" rtl="0" algn="l">
              <a:lnSpc>
                <a:spcPct val="115000"/>
              </a:lnSpc>
              <a:spcBef>
                <a:spcPts val="0"/>
              </a:spcBef>
              <a:spcAft>
                <a:spcPts val="0"/>
              </a:spcAft>
              <a:buClr>
                <a:schemeClr val="lt1"/>
              </a:buClr>
              <a:buSzPts val="2300"/>
              <a:buChar char="○"/>
            </a:pPr>
            <a:r>
              <a:rPr lang="en-US" sz="2300">
                <a:solidFill>
                  <a:schemeClr val="lt1"/>
                </a:solidFill>
              </a:rPr>
              <a:t>“</a:t>
            </a:r>
            <a:r>
              <a:rPr b="1" lang="en-US" sz="2300">
                <a:solidFill>
                  <a:schemeClr val="lt1"/>
                </a:solidFill>
              </a:rPr>
              <a:t>Shop the Collection</a:t>
            </a:r>
            <a:r>
              <a:rPr lang="en-US" sz="2300">
                <a:solidFill>
                  <a:schemeClr val="lt1"/>
                </a:solidFill>
              </a:rPr>
              <a:t>”</a:t>
            </a:r>
            <a:endParaRPr sz="2300">
              <a:solidFill>
                <a:schemeClr val="lt1"/>
              </a:solidFill>
            </a:endParaRPr>
          </a:p>
          <a:p>
            <a:pPr indent="-374650" lvl="1" marL="914400" rtl="0" algn="l">
              <a:lnSpc>
                <a:spcPct val="115000"/>
              </a:lnSpc>
              <a:spcBef>
                <a:spcPts val="0"/>
              </a:spcBef>
              <a:spcAft>
                <a:spcPts val="0"/>
              </a:spcAft>
              <a:buClr>
                <a:schemeClr val="lt1"/>
              </a:buClr>
              <a:buSzPts val="2300"/>
              <a:buChar char="○"/>
            </a:pPr>
            <a:r>
              <a:rPr lang="en-US" sz="2300">
                <a:solidFill>
                  <a:schemeClr val="lt1"/>
                </a:solidFill>
              </a:rPr>
              <a:t>“</a:t>
            </a:r>
            <a:r>
              <a:rPr b="1" lang="en-US" sz="2300">
                <a:solidFill>
                  <a:schemeClr val="lt1"/>
                </a:solidFill>
              </a:rPr>
              <a:t>Learn More About This Era</a:t>
            </a:r>
            <a:r>
              <a:rPr lang="en-US" sz="2300">
                <a:solidFill>
                  <a:schemeClr val="lt1"/>
                </a:solidFill>
              </a:rPr>
              <a:t>”</a:t>
            </a:r>
            <a:endParaRPr sz="2300">
              <a:solidFill>
                <a:schemeClr val="lt1"/>
              </a:solidFill>
            </a:endParaRPr>
          </a:p>
          <a:p>
            <a:pPr indent="0" lvl="0" marL="0" rtl="0" algn="l">
              <a:lnSpc>
                <a:spcPct val="115000"/>
              </a:lnSpc>
              <a:spcBef>
                <a:spcPts val="1200"/>
              </a:spcBef>
              <a:spcAft>
                <a:spcPts val="0"/>
              </a:spcAft>
              <a:buNone/>
            </a:pPr>
            <a:r>
              <a:rPr lang="en-US" sz="2300">
                <a:solidFill>
                  <a:schemeClr val="lt1"/>
                </a:solidFill>
              </a:rPr>
              <a:t>These encourage action without overwhelming the visitor</a:t>
            </a:r>
            <a:endParaRPr sz="2300">
              <a:solidFill>
                <a:schemeClr val="lt1"/>
              </a:solidFill>
            </a:endParaRPr>
          </a:p>
          <a:p>
            <a:pPr indent="0" lvl="0" marL="0" rtl="0" algn="l">
              <a:lnSpc>
                <a:spcPct val="115000"/>
              </a:lnSpc>
              <a:spcBef>
                <a:spcPts val="1200"/>
              </a:spcBef>
              <a:spcAft>
                <a:spcPts val="0"/>
              </a:spcAft>
              <a:buClr>
                <a:schemeClr val="dk1"/>
              </a:buClr>
              <a:buSzPts val="1100"/>
              <a:buFont typeface="Arial"/>
              <a:buNone/>
            </a:pPr>
            <a:r>
              <a:rPr b="1" lang="en-US" sz="2300">
                <a:solidFill>
                  <a:schemeClr val="lt1"/>
                </a:solidFill>
              </a:rPr>
              <a:t>D</a:t>
            </a:r>
            <a:r>
              <a:rPr b="1" lang="en-US" sz="2300">
                <a:solidFill>
                  <a:schemeClr val="lt1"/>
                </a:solidFill>
              </a:rPr>
              <a:t>edicated Section: Limited-Time Flea Market Collection</a:t>
            </a:r>
            <a:endParaRPr b="1" sz="2300">
              <a:solidFill>
                <a:schemeClr val="lt1"/>
              </a:solidFill>
            </a:endParaRPr>
          </a:p>
          <a:p>
            <a:pPr indent="-374650" lvl="0" marL="457200" rtl="0" algn="l">
              <a:lnSpc>
                <a:spcPct val="115000"/>
              </a:lnSpc>
              <a:spcBef>
                <a:spcPts val="1200"/>
              </a:spcBef>
              <a:spcAft>
                <a:spcPts val="0"/>
              </a:spcAft>
              <a:buClr>
                <a:schemeClr val="lt1"/>
              </a:buClr>
              <a:buSzPts val="2300"/>
              <a:buChar char="●"/>
            </a:pPr>
            <a:r>
              <a:rPr lang="en-US" sz="2300">
                <a:solidFill>
                  <a:schemeClr val="lt1"/>
                </a:solidFill>
              </a:rPr>
              <a:t>Add a rotating homepage </a:t>
            </a:r>
            <a:r>
              <a:rPr b="1" lang="en-US" sz="2300">
                <a:solidFill>
                  <a:schemeClr val="lt1"/>
                </a:solidFill>
              </a:rPr>
              <a:t>spotlight banner</a:t>
            </a:r>
            <a:r>
              <a:rPr lang="en-US" sz="2300">
                <a:solidFill>
                  <a:schemeClr val="lt1"/>
                </a:solidFill>
              </a:rPr>
              <a:t> or </a:t>
            </a:r>
            <a:r>
              <a:rPr b="1" lang="en-US" sz="2300">
                <a:solidFill>
                  <a:schemeClr val="lt1"/>
                </a:solidFill>
              </a:rPr>
              <a:t>featured section</a:t>
            </a:r>
            <a:r>
              <a:rPr lang="en-US" sz="2300">
                <a:solidFill>
                  <a:schemeClr val="lt1"/>
                </a:solidFill>
              </a:rPr>
              <a:t> to showcase:</a:t>
            </a:r>
            <a:endParaRPr sz="2300">
              <a:solidFill>
                <a:schemeClr val="lt1"/>
              </a:solidFill>
            </a:endParaRPr>
          </a:p>
          <a:p>
            <a:pPr indent="-374650" lvl="1" marL="914400" rtl="0" algn="l">
              <a:lnSpc>
                <a:spcPct val="115000"/>
              </a:lnSpc>
              <a:spcBef>
                <a:spcPts val="0"/>
              </a:spcBef>
              <a:spcAft>
                <a:spcPts val="0"/>
              </a:spcAft>
              <a:buClr>
                <a:schemeClr val="lt1"/>
              </a:buClr>
              <a:buSzPts val="2300"/>
              <a:buChar char="○"/>
            </a:pPr>
            <a:r>
              <a:rPr lang="en-US" sz="2300">
                <a:solidFill>
                  <a:schemeClr val="lt1"/>
                </a:solidFill>
              </a:rPr>
              <a:t>“</a:t>
            </a:r>
            <a:r>
              <a:rPr b="1" lang="en-US" sz="2300">
                <a:solidFill>
                  <a:schemeClr val="lt1"/>
                </a:solidFill>
              </a:rPr>
              <a:t>This Week’s Flea Market Finds</a:t>
            </a:r>
            <a:r>
              <a:rPr lang="en-US" sz="2300">
                <a:solidFill>
                  <a:schemeClr val="lt1"/>
                </a:solidFill>
              </a:rPr>
              <a:t>”</a:t>
            </a:r>
            <a:endParaRPr sz="2300">
              <a:solidFill>
                <a:schemeClr val="lt1"/>
              </a:solidFill>
            </a:endParaRPr>
          </a:p>
          <a:p>
            <a:pPr indent="-374650" lvl="1" marL="914400" rtl="0" algn="l">
              <a:lnSpc>
                <a:spcPct val="115000"/>
              </a:lnSpc>
              <a:spcBef>
                <a:spcPts val="0"/>
              </a:spcBef>
              <a:spcAft>
                <a:spcPts val="0"/>
              </a:spcAft>
              <a:buClr>
                <a:schemeClr val="lt1"/>
              </a:buClr>
              <a:buSzPts val="2300"/>
              <a:buChar char="○"/>
            </a:pPr>
            <a:r>
              <a:rPr lang="en-US" sz="2300">
                <a:solidFill>
                  <a:schemeClr val="lt1"/>
                </a:solidFill>
              </a:rPr>
              <a:t>Countdown timers or tags like “Limited Edition” or “Gone Soon!”</a:t>
            </a:r>
            <a:endParaRPr sz="2300">
              <a:solidFill>
                <a:schemeClr val="lt1"/>
              </a:solidFill>
            </a:endParaRPr>
          </a:p>
          <a:p>
            <a:pPr indent="-374650" lvl="1" marL="914400" rtl="0" algn="l">
              <a:lnSpc>
                <a:spcPct val="115000"/>
              </a:lnSpc>
              <a:spcBef>
                <a:spcPts val="0"/>
              </a:spcBef>
              <a:spcAft>
                <a:spcPts val="0"/>
              </a:spcAft>
              <a:buClr>
                <a:schemeClr val="lt1"/>
              </a:buClr>
              <a:buSzPts val="2300"/>
              <a:buChar char="○"/>
            </a:pPr>
            <a:r>
              <a:rPr lang="en-US" sz="2300">
                <a:solidFill>
                  <a:schemeClr val="lt1"/>
                </a:solidFill>
              </a:rPr>
              <a:t>Direct links to shop exclusive items only available during flea market periods</a:t>
            </a:r>
            <a:endParaRPr b="1" sz="2300">
              <a:solidFill>
                <a:schemeClr val="lt1"/>
              </a:solidFill>
            </a:endParaRPr>
          </a:p>
        </p:txBody>
      </p:sp>
      <p:pic>
        <p:nvPicPr>
          <p:cNvPr id="256" name="Google Shape;256;g3570857dfd8_0_7" title="ChatGPT Image May 6, 2025 at 06_45_06 PM.png"/>
          <p:cNvPicPr preferRelativeResize="0"/>
          <p:nvPr/>
        </p:nvPicPr>
        <p:blipFill rotWithShape="1">
          <a:blip r:embed="rId3">
            <a:alphaModFix/>
          </a:blip>
          <a:srcRect b="11198" l="0" r="0" t="2460"/>
          <a:stretch/>
        </p:blipFill>
        <p:spPr>
          <a:xfrm>
            <a:off x="9886350" y="6088450"/>
            <a:ext cx="6629975" cy="3816399"/>
          </a:xfrm>
          <a:prstGeom prst="rect">
            <a:avLst/>
          </a:prstGeom>
          <a:noFill/>
          <a:ln>
            <a:noFill/>
          </a:ln>
        </p:spPr>
      </p:pic>
      <p:pic>
        <p:nvPicPr>
          <p:cNvPr id="257" name="Google Shape;257;g3570857dfd8_0_7" title="WhatsApp Image 2025-05-06 at 22.38.37.jpeg"/>
          <p:cNvPicPr preferRelativeResize="0"/>
          <p:nvPr/>
        </p:nvPicPr>
        <p:blipFill>
          <a:blip r:embed="rId4">
            <a:alphaModFix/>
          </a:blip>
          <a:stretch>
            <a:fillRect/>
          </a:stretch>
        </p:blipFill>
        <p:spPr>
          <a:xfrm>
            <a:off x="5409675" y="6088450"/>
            <a:ext cx="3816399" cy="38163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D8A8D"/>
            </a:gs>
            <a:gs pos="50000">
              <a:srgbClr val="0A3F3A"/>
            </a:gs>
            <a:gs pos="100000">
              <a:srgbClr val="2BA697"/>
            </a:gs>
          </a:gsLst>
          <a:path path="circle">
            <a:fillToRect b="100%" r="100%"/>
          </a:path>
          <a:tileRect l="-100%" t="-100%"/>
        </a:gradFill>
      </p:bgPr>
    </p:bg>
    <p:spTree>
      <p:nvGrpSpPr>
        <p:cNvPr id="261" name="Shape 261"/>
        <p:cNvGrpSpPr/>
        <p:nvPr/>
      </p:nvGrpSpPr>
      <p:grpSpPr>
        <a:xfrm>
          <a:off x="0" y="0"/>
          <a:ext cx="0" cy="0"/>
          <a:chOff x="0" y="0"/>
          <a:chExt cx="0" cy="0"/>
        </a:xfrm>
      </p:grpSpPr>
      <p:grpSp>
        <p:nvGrpSpPr>
          <p:cNvPr id="262" name="Google Shape;262;p9"/>
          <p:cNvGrpSpPr/>
          <p:nvPr/>
        </p:nvGrpSpPr>
        <p:grpSpPr>
          <a:xfrm rot="10800000">
            <a:off x="10518398" y="-29"/>
            <a:ext cx="489606" cy="10287066"/>
            <a:chOff x="0" y="0"/>
            <a:chExt cx="128949" cy="2709333"/>
          </a:xfrm>
        </p:grpSpPr>
        <p:sp>
          <p:nvSpPr>
            <p:cNvPr id="263" name="Google Shape;263;p9"/>
            <p:cNvSpPr/>
            <p:nvPr/>
          </p:nvSpPr>
          <p:spPr>
            <a:xfrm>
              <a:off x="0" y="0"/>
              <a:ext cx="128949" cy="2709333"/>
            </a:xfrm>
            <a:custGeom>
              <a:rect b="b" l="l" r="r" t="t"/>
              <a:pathLst>
                <a:path extrusionOk="0" h="2709333" w="128949">
                  <a:moveTo>
                    <a:pt x="0" y="0"/>
                  </a:moveTo>
                  <a:lnTo>
                    <a:pt x="128949" y="0"/>
                  </a:lnTo>
                  <a:lnTo>
                    <a:pt x="128949" y="2709333"/>
                  </a:lnTo>
                  <a:lnTo>
                    <a:pt x="0" y="2709333"/>
                  </a:lnTo>
                  <a:close/>
                </a:path>
              </a:pathLst>
            </a:custGeom>
            <a:gradFill>
              <a:gsLst>
                <a:gs pos="0">
                  <a:srgbClr val="0A3F3A"/>
                </a:gs>
                <a:gs pos="50000">
                  <a:srgbClr val="116E71"/>
                </a:gs>
                <a:gs pos="100000">
                  <a:srgbClr val="43D8C6"/>
                </a:gs>
              </a:gsLst>
              <a:path path="circle">
                <a:fillToRect b="100%" r="100%"/>
              </a:path>
              <a:tileRect l="-100%" t="-10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 name="Google Shape;264;p9"/>
            <p:cNvSpPr txBox="1"/>
            <p:nvPr/>
          </p:nvSpPr>
          <p:spPr>
            <a:xfrm>
              <a:off x="0" y="0"/>
              <a:ext cx="128949" cy="2709333"/>
            </a:xfrm>
            <a:prstGeom prst="rect">
              <a:avLst/>
            </a:prstGeom>
            <a:noFill/>
            <a:ln>
              <a:noFill/>
            </a:ln>
          </p:spPr>
          <p:txBody>
            <a:bodyPr anchorCtr="0" anchor="ctr" bIns="50800" lIns="50800" spcFirstLastPara="1" rIns="50800" wrap="square" tIns="50800">
              <a:noAutofit/>
            </a:bodyPr>
            <a:lstStyle/>
            <a:p>
              <a:pPr indent="0" lvl="0" marL="0" marR="0" rtl="0" algn="ctr">
                <a:lnSpc>
                  <a:spcPct val="151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65" name="Google Shape;265;p9"/>
          <p:cNvGrpSpPr/>
          <p:nvPr/>
        </p:nvGrpSpPr>
        <p:grpSpPr>
          <a:xfrm>
            <a:off x="11008004" y="7976651"/>
            <a:ext cx="7279996" cy="2325499"/>
            <a:chOff x="0" y="0"/>
            <a:chExt cx="1917365" cy="612477"/>
          </a:xfrm>
        </p:grpSpPr>
        <p:sp>
          <p:nvSpPr>
            <p:cNvPr id="266" name="Google Shape;266;p9"/>
            <p:cNvSpPr/>
            <p:nvPr/>
          </p:nvSpPr>
          <p:spPr>
            <a:xfrm>
              <a:off x="0" y="0"/>
              <a:ext cx="1917365" cy="612477"/>
            </a:xfrm>
            <a:custGeom>
              <a:rect b="b" l="l" r="r" t="t"/>
              <a:pathLst>
                <a:path extrusionOk="0" h="612477" w="1917365">
                  <a:moveTo>
                    <a:pt x="0" y="0"/>
                  </a:moveTo>
                  <a:lnTo>
                    <a:pt x="1917365" y="0"/>
                  </a:lnTo>
                  <a:lnTo>
                    <a:pt x="1917365" y="612477"/>
                  </a:lnTo>
                  <a:lnTo>
                    <a:pt x="0" y="61247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7" name="Google Shape;267;p9"/>
            <p:cNvSpPr txBox="1"/>
            <p:nvPr/>
          </p:nvSpPr>
          <p:spPr>
            <a:xfrm>
              <a:off x="0" y="0"/>
              <a:ext cx="1917365" cy="612477"/>
            </a:xfrm>
            <a:prstGeom prst="rect">
              <a:avLst/>
            </a:prstGeom>
            <a:noFill/>
            <a:ln>
              <a:noFill/>
            </a:ln>
          </p:spPr>
          <p:txBody>
            <a:bodyPr anchorCtr="0" anchor="ctr" bIns="50800" lIns="50800" spcFirstLastPara="1" rIns="50800" wrap="square" tIns="50800">
              <a:noAutofit/>
            </a:bodyPr>
            <a:lstStyle/>
            <a:p>
              <a:pPr indent="0" lvl="0" marL="0" marR="0" rtl="0" algn="ctr">
                <a:lnSpc>
                  <a:spcPct val="151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68" name="Google Shape;268;p9"/>
          <p:cNvSpPr txBox="1"/>
          <p:nvPr/>
        </p:nvSpPr>
        <p:spPr>
          <a:xfrm>
            <a:off x="757500" y="384800"/>
            <a:ext cx="8909100" cy="1192800"/>
          </a:xfrm>
          <a:prstGeom prst="rect">
            <a:avLst/>
          </a:prstGeom>
          <a:noFill/>
          <a:ln>
            <a:noFill/>
          </a:ln>
        </p:spPr>
        <p:txBody>
          <a:bodyPr anchorCtr="0" anchor="t" bIns="0" lIns="0" spcFirstLastPara="1" rIns="0" wrap="square" tIns="0">
            <a:spAutoFit/>
          </a:bodyPr>
          <a:lstStyle/>
          <a:p>
            <a:pPr indent="0" lvl="0" marL="0" marR="0" rtl="0" algn="l">
              <a:lnSpc>
                <a:spcPct val="124993"/>
              </a:lnSpc>
              <a:spcBef>
                <a:spcPts val="0"/>
              </a:spcBef>
              <a:spcAft>
                <a:spcPts val="0"/>
              </a:spcAft>
              <a:buNone/>
            </a:pPr>
            <a:r>
              <a:rPr b="1" lang="en-US" sz="7750">
                <a:solidFill>
                  <a:srgbClr val="FFFFFF"/>
                </a:solidFill>
                <a:latin typeface="Poppins"/>
                <a:ea typeface="Poppins"/>
                <a:cs typeface="Poppins"/>
                <a:sym typeface="Poppins"/>
              </a:rPr>
              <a:t>Conclusion</a:t>
            </a:r>
            <a:endParaRPr/>
          </a:p>
        </p:txBody>
      </p:sp>
      <p:sp>
        <p:nvSpPr>
          <p:cNvPr id="269" name="Google Shape;269;p9"/>
          <p:cNvSpPr txBox="1"/>
          <p:nvPr/>
        </p:nvSpPr>
        <p:spPr>
          <a:xfrm>
            <a:off x="629925" y="2031900"/>
            <a:ext cx="8909100" cy="7022700"/>
          </a:xfrm>
          <a:prstGeom prst="rect">
            <a:avLst/>
          </a:prstGeom>
          <a:noFill/>
          <a:ln>
            <a:noFill/>
          </a:ln>
        </p:spPr>
        <p:txBody>
          <a:bodyPr anchorCtr="0" anchor="t" bIns="0" lIns="0" spcFirstLastPara="1" rIns="0" wrap="square" tIns="0">
            <a:spAutoFit/>
          </a:bodyPr>
          <a:lstStyle/>
          <a:p>
            <a:pPr indent="-387350" lvl="0" marL="457200" rtl="0" algn="l">
              <a:lnSpc>
                <a:spcPct val="115000"/>
              </a:lnSpc>
              <a:spcBef>
                <a:spcPts val="1200"/>
              </a:spcBef>
              <a:spcAft>
                <a:spcPts val="0"/>
              </a:spcAft>
              <a:buClr>
                <a:schemeClr val="lt1"/>
              </a:buClr>
              <a:buSzPts val="2500"/>
              <a:buChar char="●"/>
            </a:pPr>
            <a:r>
              <a:rPr lang="en-US" sz="2500">
                <a:solidFill>
                  <a:schemeClr val="lt1"/>
                </a:solidFill>
              </a:rPr>
              <a:t>In summary, our analysis identified key ways Antiques by Anna can reduce bounce rates, increase engagement, and build lasting customer loyalty. </a:t>
            </a:r>
            <a:br>
              <a:rPr lang="en-US" sz="2500">
                <a:solidFill>
                  <a:schemeClr val="lt1"/>
                </a:solidFill>
              </a:rPr>
            </a:br>
            <a:endParaRPr sz="2500">
              <a:solidFill>
                <a:schemeClr val="lt1"/>
              </a:solidFill>
            </a:endParaRPr>
          </a:p>
          <a:p>
            <a:pPr indent="-387350" lvl="0" marL="457200" rtl="0" algn="l">
              <a:lnSpc>
                <a:spcPct val="115000"/>
              </a:lnSpc>
              <a:spcBef>
                <a:spcPts val="0"/>
              </a:spcBef>
              <a:spcAft>
                <a:spcPts val="0"/>
              </a:spcAft>
              <a:buClr>
                <a:schemeClr val="lt1"/>
              </a:buClr>
              <a:buSzPts val="2500"/>
              <a:buChar char="●"/>
            </a:pPr>
            <a:r>
              <a:rPr lang="en-US" sz="2500">
                <a:solidFill>
                  <a:schemeClr val="lt1"/>
                </a:solidFill>
              </a:rPr>
              <a:t>Enhancing landing page design, using personalized and story-driven content, and incorporating social proof will strengthen first impressions and retention. </a:t>
            </a:r>
            <a:br>
              <a:rPr lang="en-US" sz="2500">
                <a:solidFill>
                  <a:schemeClr val="lt1"/>
                </a:solidFill>
              </a:rPr>
            </a:br>
            <a:endParaRPr sz="2500">
              <a:solidFill>
                <a:schemeClr val="lt1"/>
              </a:solidFill>
            </a:endParaRPr>
          </a:p>
          <a:p>
            <a:pPr indent="-387350" lvl="0" marL="457200" rtl="0" algn="l">
              <a:lnSpc>
                <a:spcPct val="115000"/>
              </a:lnSpc>
              <a:spcBef>
                <a:spcPts val="0"/>
              </a:spcBef>
              <a:spcAft>
                <a:spcPts val="0"/>
              </a:spcAft>
              <a:buClr>
                <a:schemeClr val="lt1"/>
              </a:buClr>
              <a:buSzPts val="2500"/>
              <a:buChar char="●"/>
            </a:pPr>
            <a:r>
              <a:rPr lang="en-US" sz="2500">
                <a:solidFill>
                  <a:schemeClr val="lt1"/>
                </a:solidFill>
              </a:rPr>
              <a:t>Quick wins like conversion tracking and email campaigns offer immediate gains, while long-term efforts like content hubs and loyalty programs will grow brand equity. </a:t>
            </a:r>
            <a:br>
              <a:rPr lang="en-US" sz="2500">
                <a:solidFill>
                  <a:schemeClr val="lt1"/>
                </a:solidFill>
              </a:rPr>
            </a:br>
            <a:endParaRPr sz="2500">
              <a:solidFill>
                <a:schemeClr val="lt1"/>
              </a:solidFill>
            </a:endParaRPr>
          </a:p>
          <a:p>
            <a:pPr indent="-387350" lvl="0" marL="457200" rtl="0" algn="l">
              <a:lnSpc>
                <a:spcPct val="115000"/>
              </a:lnSpc>
              <a:spcBef>
                <a:spcPts val="0"/>
              </a:spcBef>
              <a:spcAft>
                <a:spcPts val="0"/>
              </a:spcAft>
              <a:buClr>
                <a:schemeClr val="lt1"/>
              </a:buClr>
              <a:buSzPts val="2500"/>
              <a:buChar char="●"/>
            </a:pPr>
            <a:r>
              <a:rPr lang="en-US" sz="2500">
                <a:solidFill>
                  <a:schemeClr val="lt1"/>
                </a:solidFill>
              </a:rPr>
              <a:t>With a balanced approach of data-driven improvements and creative strategy, Antiques by Anna can become a go-to destination that offers not just antiques, but meaningful experiences and inspiration.</a:t>
            </a:r>
            <a:endParaRPr sz="2500">
              <a:solidFill>
                <a:schemeClr val="lt1"/>
              </a:solidFill>
            </a:endParaRPr>
          </a:p>
        </p:txBody>
      </p:sp>
      <p:sp>
        <p:nvSpPr>
          <p:cNvPr id="270" name="Google Shape;270;p9"/>
          <p:cNvSpPr txBox="1"/>
          <p:nvPr/>
        </p:nvSpPr>
        <p:spPr>
          <a:xfrm>
            <a:off x="11111475" y="8569863"/>
            <a:ext cx="7073100" cy="1139100"/>
          </a:xfrm>
          <a:prstGeom prst="rect">
            <a:avLst/>
          </a:prstGeom>
          <a:noFill/>
          <a:ln cap="flat" cmpd="sng" w="28575">
            <a:solidFill>
              <a:srgbClr val="D8623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i="1" lang="en-US" sz="3100">
                <a:latin typeface="Lora SemiBold"/>
                <a:ea typeface="Lora SemiBold"/>
                <a:cs typeface="Lora SemiBold"/>
                <a:sym typeface="Lora SemiBold"/>
              </a:rPr>
              <a:t>“</a:t>
            </a:r>
            <a:r>
              <a:rPr i="1" lang="en-US" sz="3100">
                <a:latin typeface="Lora SemiBold"/>
                <a:ea typeface="Lora SemiBold"/>
                <a:cs typeface="Lora SemiBold"/>
                <a:sym typeface="Lora SemiBold"/>
              </a:rPr>
              <a:t>When you tell a story, you don’t just sell a product — you create a memory”</a:t>
            </a:r>
            <a:endParaRPr i="1" sz="3100">
              <a:latin typeface="Lora SemiBold"/>
              <a:ea typeface="Lora SemiBold"/>
              <a:cs typeface="Lora SemiBold"/>
              <a:sym typeface="Lora SemiBold"/>
            </a:endParaRPr>
          </a:p>
        </p:txBody>
      </p:sp>
      <p:pic>
        <p:nvPicPr>
          <p:cNvPr id="271" name="Google Shape;271;p9" title="ChatGPT Image May 6, 2025 at 07_22_49 PM.png"/>
          <p:cNvPicPr preferRelativeResize="0"/>
          <p:nvPr/>
        </p:nvPicPr>
        <p:blipFill>
          <a:blip r:embed="rId3">
            <a:alphaModFix/>
          </a:blip>
          <a:stretch>
            <a:fillRect/>
          </a:stretch>
        </p:blipFill>
        <p:spPr>
          <a:xfrm>
            <a:off x="12090741" y="197875"/>
            <a:ext cx="5114568" cy="7671852"/>
          </a:xfrm>
          <a:prstGeom prst="rect">
            <a:avLst/>
          </a:prstGeom>
          <a:noFill/>
          <a:ln>
            <a:noFill/>
          </a:ln>
        </p:spPr>
      </p:pic>
      <p:pic>
        <p:nvPicPr>
          <p:cNvPr id="272" name="Google Shape;272;p9" title="1561952125406.jpg"/>
          <p:cNvPicPr preferRelativeResize="0"/>
          <p:nvPr/>
        </p:nvPicPr>
        <p:blipFill>
          <a:blip r:embed="rId4">
            <a:alphaModFix/>
          </a:blip>
          <a:stretch>
            <a:fillRect/>
          </a:stretch>
        </p:blipFill>
        <p:spPr>
          <a:xfrm>
            <a:off x="14949300" y="1152025"/>
            <a:ext cx="2148600" cy="2325600"/>
          </a:xfrm>
          <a:prstGeom prst="ellipse">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D8A8D"/>
            </a:gs>
            <a:gs pos="50000">
              <a:srgbClr val="0A3F3A"/>
            </a:gs>
            <a:gs pos="100000">
              <a:srgbClr val="2BA697"/>
            </a:gs>
          </a:gsLst>
          <a:path path="circle">
            <a:fillToRect b="100%" r="100%"/>
          </a:path>
          <a:tileRect l="-100%" t="-100%"/>
        </a:gradFill>
      </p:bgPr>
    </p:bg>
    <p:spTree>
      <p:nvGrpSpPr>
        <p:cNvPr id="276" name="Shape 276"/>
        <p:cNvGrpSpPr/>
        <p:nvPr/>
      </p:nvGrpSpPr>
      <p:grpSpPr>
        <a:xfrm>
          <a:off x="0" y="0"/>
          <a:ext cx="0" cy="0"/>
          <a:chOff x="0" y="0"/>
          <a:chExt cx="0" cy="0"/>
        </a:xfrm>
      </p:grpSpPr>
      <p:sp>
        <p:nvSpPr>
          <p:cNvPr id="277" name="Google Shape;277;p10"/>
          <p:cNvSpPr txBox="1"/>
          <p:nvPr/>
        </p:nvSpPr>
        <p:spPr>
          <a:xfrm>
            <a:off x="3397194" y="4456944"/>
            <a:ext cx="11493600" cy="1373100"/>
          </a:xfrm>
          <a:prstGeom prst="rect">
            <a:avLst/>
          </a:prstGeom>
          <a:noFill/>
          <a:ln>
            <a:noFill/>
          </a:ln>
        </p:spPr>
        <p:txBody>
          <a:bodyPr anchorCtr="0" anchor="t" bIns="0" lIns="0" spcFirstLastPara="1" rIns="0" wrap="square" tIns="0">
            <a:spAutoFit/>
          </a:bodyPr>
          <a:lstStyle/>
          <a:p>
            <a:pPr indent="0" lvl="0" marL="0" marR="0" rtl="0" algn="ctr">
              <a:lnSpc>
                <a:spcPct val="130007"/>
              </a:lnSpc>
              <a:spcBef>
                <a:spcPts val="0"/>
              </a:spcBef>
              <a:spcAft>
                <a:spcPts val="0"/>
              </a:spcAft>
              <a:buNone/>
            </a:pPr>
            <a:r>
              <a:rPr b="1" lang="en-US" sz="8921">
                <a:solidFill>
                  <a:srgbClr val="FFFFFF"/>
                </a:solidFill>
                <a:latin typeface="Poppins"/>
                <a:ea typeface="Poppins"/>
                <a:cs typeface="Poppins"/>
                <a:sym typeface="Poppins"/>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D8A8D"/>
            </a:gs>
            <a:gs pos="50000">
              <a:srgbClr val="0A3F3A"/>
            </a:gs>
            <a:gs pos="100000">
              <a:srgbClr val="2BA697"/>
            </a:gs>
          </a:gsLst>
          <a:path path="circle">
            <a:fillToRect b="100%" r="100%"/>
          </a:path>
          <a:tileRect l="-100%" t="-100%"/>
        </a:gradFill>
      </p:bgPr>
    </p:bg>
    <p:spTree>
      <p:nvGrpSpPr>
        <p:cNvPr id="89" name="Shape 89"/>
        <p:cNvGrpSpPr/>
        <p:nvPr/>
      </p:nvGrpSpPr>
      <p:grpSpPr>
        <a:xfrm>
          <a:off x="0" y="0"/>
          <a:ext cx="0" cy="0"/>
          <a:chOff x="0" y="0"/>
          <a:chExt cx="0" cy="0"/>
        </a:xfrm>
      </p:grpSpPr>
      <p:grpSp>
        <p:nvGrpSpPr>
          <p:cNvPr id="90" name="Google Shape;90;p4"/>
          <p:cNvGrpSpPr/>
          <p:nvPr/>
        </p:nvGrpSpPr>
        <p:grpSpPr>
          <a:xfrm>
            <a:off x="0" y="0"/>
            <a:ext cx="3265039" cy="10287066"/>
            <a:chOff x="0" y="0"/>
            <a:chExt cx="1493067" cy="2709333"/>
          </a:xfrm>
        </p:grpSpPr>
        <p:sp>
          <p:nvSpPr>
            <p:cNvPr id="91" name="Google Shape;91;p4"/>
            <p:cNvSpPr/>
            <p:nvPr/>
          </p:nvSpPr>
          <p:spPr>
            <a:xfrm>
              <a:off x="0" y="0"/>
              <a:ext cx="1493067" cy="2709333"/>
            </a:xfrm>
            <a:custGeom>
              <a:rect b="b" l="l" r="r" t="t"/>
              <a:pathLst>
                <a:path extrusionOk="0" h="2709333" w="1493067">
                  <a:moveTo>
                    <a:pt x="0" y="0"/>
                  </a:moveTo>
                  <a:lnTo>
                    <a:pt x="1493067" y="0"/>
                  </a:lnTo>
                  <a:lnTo>
                    <a:pt x="1493067" y="2709333"/>
                  </a:lnTo>
                  <a:lnTo>
                    <a:pt x="0" y="27093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 name="Google Shape;92;p4"/>
            <p:cNvSpPr txBox="1"/>
            <p:nvPr/>
          </p:nvSpPr>
          <p:spPr>
            <a:xfrm>
              <a:off x="0" y="0"/>
              <a:ext cx="1493067" cy="2709333"/>
            </a:xfrm>
            <a:prstGeom prst="rect">
              <a:avLst/>
            </a:prstGeom>
            <a:noFill/>
            <a:ln>
              <a:noFill/>
            </a:ln>
          </p:spPr>
          <p:txBody>
            <a:bodyPr anchorCtr="0" anchor="ctr" bIns="50800" lIns="50800" spcFirstLastPara="1" rIns="50800" wrap="square" tIns="50800">
              <a:noAutofit/>
            </a:bodyPr>
            <a:lstStyle/>
            <a:p>
              <a:pPr indent="0" lvl="0" marL="0" marR="0" rtl="0" algn="ctr">
                <a:lnSpc>
                  <a:spcPct val="151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3" name="Google Shape;93;p4"/>
          <p:cNvGrpSpPr/>
          <p:nvPr/>
        </p:nvGrpSpPr>
        <p:grpSpPr>
          <a:xfrm rot="10800000">
            <a:off x="3265061" y="9"/>
            <a:ext cx="276057" cy="10287066"/>
            <a:chOff x="0" y="0"/>
            <a:chExt cx="72706" cy="2709333"/>
          </a:xfrm>
        </p:grpSpPr>
        <p:sp>
          <p:nvSpPr>
            <p:cNvPr id="94" name="Google Shape;94;p4"/>
            <p:cNvSpPr/>
            <p:nvPr/>
          </p:nvSpPr>
          <p:spPr>
            <a:xfrm>
              <a:off x="0" y="0"/>
              <a:ext cx="72706" cy="2709333"/>
            </a:xfrm>
            <a:custGeom>
              <a:rect b="b" l="l" r="r" t="t"/>
              <a:pathLst>
                <a:path extrusionOk="0" h="2709333" w="72706">
                  <a:moveTo>
                    <a:pt x="0" y="0"/>
                  </a:moveTo>
                  <a:lnTo>
                    <a:pt x="72706" y="0"/>
                  </a:lnTo>
                  <a:lnTo>
                    <a:pt x="72706" y="2709333"/>
                  </a:lnTo>
                  <a:lnTo>
                    <a:pt x="0" y="2709333"/>
                  </a:lnTo>
                  <a:close/>
                </a:path>
              </a:pathLst>
            </a:custGeom>
            <a:gradFill>
              <a:gsLst>
                <a:gs pos="0">
                  <a:srgbClr val="0A3F3A"/>
                </a:gs>
                <a:gs pos="50000">
                  <a:srgbClr val="116E71"/>
                </a:gs>
                <a:gs pos="100000">
                  <a:srgbClr val="43D8C6"/>
                </a:gs>
              </a:gsLst>
              <a:path path="circle">
                <a:fillToRect b="100%" r="100%"/>
              </a:path>
              <a:tileRect l="-100%" t="-10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 name="Google Shape;95;p4"/>
            <p:cNvSpPr txBox="1"/>
            <p:nvPr/>
          </p:nvSpPr>
          <p:spPr>
            <a:xfrm>
              <a:off x="0" y="0"/>
              <a:ext cx="72706" cy="2709333"/>
            </a:xfrm>
            <a:prstGeom prst="rect">
              <a:avLst/>
            </a:prstGeom>
            <a:noFill/>
            <a:ln>
              <a:noFill/>
            </a:ln>
          </p:spPr>
          <p:txBody>
            <a:bodyPr anchorCtr="0" anchor="ctr" bIns="50800" lIns="50800" spcFirstLastPara="1" rIns="50800" wrap="square" tIns="50800">
              <a:noAutofit/>
            </a:bodyPr>
            <a:lstStyle/>
            <a:p>
              <a:pPr indent="0" lvl="0" marL="0" marR="0" rtl="0" algn="ctr">
                <a:lnSpc>
                  <a:spcPct val="151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6" name="Google Shape;96;p4"/>
          <p:cNvSpPr txBox="1"/>
          <p:nvPr/>
        </p:nvSpPr>
        <p:spPr>
          <a:xfrm rot="-5400000">
            <a:off x="-2429525" y="5217152"/>
            <a:ext cx="7729800" cy="1108200"/>
          </a:xfrm>
          <a:prstGeom prst="rect">
            <a:avLst/>
          </a:prstGeom>
          <a:noFill/>
          <a:ln>
            <a:noFill/>
          </a:ln>
        </p:spPr>
        <p:txBody>
          <a:bodyPr anchorCtr="0" anchor="t" bIns="0" lIns="0" spcFirstLastPara="1" rIns="0" wrap="square" tIns="0">
            <a:spAutoFit/>
          </a:bodyPr>
          <a:lstStyle/>
          <a:p>
            <a:pPr indent="0" lvl="0" marL="0" rtl="0" algn="l">
              <a:lnSpc>
                <a:spcPct val="125003"/>
              </a:lnSpc>
              <a:spcBef>
                <a:spcPts val="0"/>
              </a:spcBef>
              <a:spcAft>
                <a:spcPts val="0"/>
              </a:spcAft>
              <a:buNone/>
            </a:pPr>
            <a:r>
              <a:rPr b="1" lang="en-US" sz="7200">
                <a:solidFill>
                  <a:srgbClr val="0B4B49"/>
                </a:solidFill>
                <a:latin typeface="Poppins"/>
                <a:ea typeface="Poppins"/>
                <a:cs typeface="Poppins"/>
                <a:sym typeface="Poppins"/>
              </a:rPr>
              <a:t>Introduction </a:t>
            </a:r>
            <a:endParaRPr b="1" sz="7200">
              <a:solidFill>
                <a:srgbClr val="0B4B49"/>
              </a:solidFill>
              <a:latin typeface="Poppins"/>
              <a:ea typeface="Poppins"/>
              <a:cs typeface="Poppins"/>
              <a:sym typeface="Poppins"/>
            </a:endParaRPr>
          </a:p>
        </p:txBody>
      </p:sp>
      <p:sp>
        <p:nvSpPr>
          <p:cNvPr id="97" name="Google Shape;97;p4"/>
          <p:cNvSpPr txBox="1"/>
          <p:nvPr/>
        </p:nvSpPr>
        <p:spPr>
          <a:xfrm>
            <a:off x="4980500" y="910175"/>
            <a:ext cx="11641800" cy="1419900"/>
          </a:xfrm>
          <a:prstGeom prst="rect">
            <a:avLst/>
          </a:prstGeom>
          <a:noFill/>
          <a:ln>
            <a:noFill/>
          </a:ln>
        </p:spPr>
        <p:txBody>
          <a:bodyPr anchorCtr="0" anchor="t" bIns="0" lIns="0" spcFirstLastPara="1" rIns="0" wrap="square" tIns="0">
            <a:spAutoFit/>
          </a:bodyPr>
          <a:lstStyle/>
          <a:p>
            <a:pPr indent="0" lvl="0" marL="0" rtl="0" algn="ctr">
              <a:lnSpc>
                <a:spcPct val="125003"/>
              </a:lnSpc>
              <a:spcBef>
                <a:spcPts val="0"/>
              </a:spcBef>
              <a:spcAft>
                <a:spcPts val="0"/>
              </a:spcAft>
              <a:buNone/>
            </a:pPr>
            <a:r>
              <a:rPr b="1" lang="en-US" sz="4100">
                <a:solidFill>
                  <a:schemeClr val="lt1"/>
                </a:solidFill>
                <a:latin typeface="Poppins"/>
                <a:ea typeface="Poppins"/>
                <a:cs typeface="Poppins"/>
                <a:sym typeface="Poppins"/>
              </a:rPr>
              <a:t>Analyzing the Digital Journey of </a:t>
            </a:r>
            <a:endParaRPr b="1" sz="4100">
              <a:solidFill>
                <a:schemeClr val="lt1"/>
              </a:solidFill>
              <a:latin typeface="Poppins"/>
              <a:ea typeface="Poppins"/>
              <a:cs typeface="Poppins"/>
              <a:sym typeface="Poppins"/>
            </a:endParaRPr>
          </a:p>
          <a:p>
            <a:pPr indent="0" lvl="0" marL="0" rtl="0" algn="ctr">
              <a:lnSpc>
                <a:spcPct val="125003"/>
              </a:lnSpc>
              <a:spcBef>
                <a:spcPts val="0"/>
              </a:spcBef>
              <a:spcAft>
                <a:spcPts val="0"/>
              </a:spcAft>
              <a:buNone/>
            </a:pPr>
            <a:r>
              <a:rPr b="1" lang="en-US" sz="4100">
                <a:solidFill>
                  <a:schemeClr val="lt1"/>
                </a:solidFill>
                <a:latin typeface="Poppins"/>
                <a:ea typeface="Poppins"/>
                <a:cs typeface="Poppins"/>
                <a:sym typeface="Poppins"/>
              </a:rPr>
              <a:t>Antiques by Anna</a:t>
            </a:r>
            <a:endParaRPr sz="2200">
              <a:solidFill>
                <a:schemeClr val="lt1"/>
              </a:solidFill>
            </a:endParaRPr>
          </a:p>
        </p:txBody>
      </p:sp>
      <p:sp>
        <p:nvSpPr>
          <p:cNvPr id="98" name="Google Shape;98;p4"/>
          <p:cNvSpPr txBox="1"/>
          <p:nvPr/>
        </p:nvSpPr>
        <p:spPr>
          <a:xfrm>
            <a:off x="3762475" y="3044775"/>
            <a:ext cx="13853700" cy="4109700"/>
          </a:xfrm>
          <a:prstGeom prst="rect">
            <a:avLst/>
          </a:prstGeom>
          <a:noFill/>
          <a:ln>
            <a:noFill/>
          </a:ln>
        </p:spPr>
        <p:txBody>
          <a:bodyPr anchorCtr="0" anchor="t" bIns="91425" lIns="91425" spcFirstLastPara="1" rIns="91425" wrap="square" tIns="91425">
            <a:spAutoFit/>
          </a:bodyPr>
          <a:lstStyle/>
          <a:p>
            <a:pPr indent="-387350" lvl="0" marL="457200" rtl="0" algn="l">
              <a:lnSpc>
                <a:spcPct val="115000"/>
              </a:lnSpc>
              <a:spcBef>
                <a:spcPts val="0"/>
              </a:spcBef>
              <a:spcAft>
                <a:spcPts val="0"/>
              </a:spcAft>
              <a:buClr>
                <a:schemeClr val="lt1"/>
              </a:buClr>
              <a:buSzPts val="2500"/>
              <a:buChar char="-"/>
            </a:pPr>
            <a:r>
              <a:rPr lang="en-US" sz="2500">
                <a:solidFill>
                  <a:schemeClr val="lt1"/>
                </a:solidFill>
              </a:rPr>
              <a:t>Our project analyzes </a:t>
            </a:r>
            <a:r>
              <a:rPr b="1" lang="en-US" sz="2500">
                <a:solidFill>
                  <a:schemeClr val="lt1"/>
                </a:solidFill>
              </a:rPr>
              <a:t>website performance, engagement patterns</a:t>
            </a:r>
            <a:r>
              <a:rPr lang="en-US" sz="2500">
                <a:solidFill>
                  <a:schemeClr val="lt1"/>
                </a:solidFill>
              </a:rPr>
              <a:t>, and </a:t>
            </a:r>
            <a:r>
              <a:rPr b="1" lang="en-US" sz="2500">
                <a:solidFill>
                  <a:schemeClr val="lt1"/>
                </a:solidFill>
              </a:rPr>
              <a:t>customer behavior</a:t>
            </a:r>
            <a:r>
              <a:rPr lang="en-US" sz="2500">
                <a:solidFill>
                  <a:schemeClr val="lt1"/>
                </a:solidFill>
              </a:rPr>
              <a:t> using data from </a:t>
            </a:r>
            <a:r>
              <a:rPr b="1" lang="en-US" sz="2500">
                <a:solidFill>
                  <a:schemeClr val="lt1"/>
                </a:solidFill>
              </a:rPr>
              <a:t>Google Analytics</a:t>
            </a:r>
            <a:r>
              <a:rPr lang="en-US" sz="2500">
                <a:solidFill>
                  <a:schemeClr val="lt1"/>
                </a:solidFill>
              </a:rPr>
              <a:t>.</a:t>
            </a:r>
            <a:endParaRPr sz="2500">
              <a:solidFill>
                <a:schemeClr val="lt1"/>
              </a:solidFill>
            </a:endParaRPr>
          </a:p>
          <a:p>
            <a:pPr indent="0" lvl="0" marL="0" rtl="0" algn="l">
              <a:lnSpc>
                <a:spcPct val="115000"/>
              </a:lnSpc>
              <a:spcBef>
                <a:spcPts val="0"/>
              </a:spcBef>
              <a:spcAft>
                <a:spcPts val="0"/>
              </a:spcAft>
              <a:buNone/>
            </a:pPr>
            <a:r>
              <a:t/>
            </a:r>
            <a:endParaRPr sz="2500">
              <a:solidFill>
                <a:schemeClr val="lt1"/>
              </a:solidFill>
            </a:endParaRPr>
          </a:p>
          <a:p>
            <a:pPr indent="-387350" lvl="0" marL="457200" rtl="0" algn="l">
              <a:lnSpc>
                <a:spcPct val="115000"/>
              </a:lnSpc>
              <a:spcBef>
                <a:spcPts val="0"/>
              </a:spcBef>
              <a:spcAft>
                <a:spcPts val="0"/>
              </a:spcAft>
              <a:buClr>
                <a:schemeClr val="lt1"/>
              </a:buClr>
              <a:buSzPts val="2500"/>
              <a:buChar char="-"/>
            </a:pPr>
            <a:r>
              <a:rPr lang="en-US" sz="2500">
                <a:solidFill>
                  <a:schemeClr val="lt1"/>
                </a:solidFill>
              </a:rPr>
              <a:t>With a focus on </a:t>
            </a:r>
            <a:r>
              <a:rPr b="1" lang="en-US" sz="2500">
                <a:solidFill>
                  <a:schemeClr val="lt1"/>
                </a:solidFill>
              </a:rPr>
              <a:t>customer experience</a:t>
            </a:r>
            <a:r>
              <a:rPr lang="en-US" sz="2500">
                <a:solidFill>
                  <a:schemeClr val="lt1"/>
                </a:solidFill>
              </a:rPr>
              <a:t>, we evaluated what’s working — and what’s not — across the site, especially from the lens of our customer persona: </a:t>
            </a:r>
            <a:r>
              <a:rPr b="1" lang="en-US" sz="2500">
                <a:solidFill>
                  <a:schemeClr val="lt1"/>
                </a:solidFill>
              </a:rPr>
              <a:t>Sasha</a:t>
            </a:r>
            <a:r>
              <a:rPr lang="en-US" sz="2500">
                <a:solidFill>
                  <a:schemeClr val="lt1"/>
                </a:solidFill>
              </a:rPr>
              <a:t>, a high-end, style-savvy vintage collector.</a:t>
            </a:r>
            <a:endParaRPr sz="2500">
              <a:solidFill>
                <a:schemeClr val="lt1"/>
              </a:solidFill>
            </a:endParaRPr>
          </a:p>
          <a:p>
            <a:pPr indent="0" lvl="0" marL="0" rtl="0" algn="l">
              <a:lnSpc>
                <a:spcPct val="115000"/>
              </a:lnSpc>
              <a:spcBef>
                <a:spcPts val="0"/>
              </a:spcBef>
              <a:spcAft>
                <a:spcPts val="0"/>
              </a:spcAft>
              <a:buNone/>
            </a:pPr>
            <a:r>
              <a:t/>
            </a:r>
            <a:endParaRPr sz="2500">
              <a:solidFill>
                <a:schemeClr val="lt1"/>
              </a:solidFill>
            </a:endParaRPr>
          </a:p>
          <a:p>
            <a:pPr indent="-387350" lvl="0" marL="457200" rtl="0" algn="l">
              <a:lnSpc>
                <a:spcPct val="115000"/>
              </a:lnSpc>
              <a:spcBef>
                <a:spcPts val="0"/>
              </a:spcBef>
              <a:spcAft>
                <a:spcPts val="0"/>
              </a:spcAft>
              <a:buClr>
                <a:schemeClr val="lt1"/>
              </a:buClr>
              <a:buSzPts val="2500"/>
              <a:buChar char="-"/>
            </a:pPr>
            <a:r>
              <a:rPr lang="en-US" sz="2500">
                <a:solidFill>
                  <a:schemeClr val="lt1"/>
                </a:solidFill>
              </a:rPr>
              <a:t>This analysis aims to uncover actionable solutions to improve </a:t>
            </a:r>
            <a:r>
              <a:rPr b="1" lang="en-US" sz="2500">
                <a:solidFill>
                  <a:schemeClr val="lt1"/>
                </a:solidFill>
              </a:rPr>
              <a:t>conversion, retention</a:t>
            </a:r>
            <a:r>
              <a:rPr lang="en-US" sz="2500">
                <a:solidFill>
                  <a:schemeClr val="lt1"/>
                </a:solidFill>
              </a:rPr>
              <a:t>, and </a:t>
            </a:r>
            <a:r>
              <a:rPr b="1" lang="en-US" sz="2500">
                <a:solidFill>
                  <a:schemeClr val="lt1"/>
                </a:solidFill>
              </a:rPr>
              <a:t>community engagement</a:t>
            </a:r>
            <a:r>
              <a:rPr lang="en-US" sz="2500">
                <a:solidFill>
                  <a:schemeClr val="lt1"/>
                </a:solidFill>
              </a:rPr>
              <a:t> for the brand.</a:t>
            </a:r>
            <a:endParaRPr sz="2500">
              <a:solidFill>
                <a:schemeClr val="lt1"/>
              </a:solidFill>
            </a:endParaRPr>
          </a:p>
        </p:txBody>
      </p:sp>
      <p:pic>
        <p:nvPicPr>
          <p:cNvPr id="99" name="Google Shape;99;p4" title="2191305726.jpg.png"/>
          <p:cNvPicPr preferRelativeResize="0"/>
          <p:nvPr/>
        </p:nvPicPr>
        <p:blipFill>
          <a:blip r:embed="rId3">
            <a:alphaModFix/>
          </a:blip>
          <a:stretch>
            <a:fillRect/>
          </a:stretch>
        </p:blipFill>
        <p:spPr>
          <a:xfrm>
            <a:off x="81525" y="382147"/>
            <a:ext cx="3102000" cy="2841575"/>
          </a:xfrm>
          <a:prstGeom prst="rect">
            <a:avLst/>
          </a:prstGeom>
          <a:noFill/>
          <a:ln>
            <a:noFill/>
          </a:ln>
        </p:spPr>
      </p:pic>
      <p:sp>
        <p:nvSpPr>
          <p:cNvPr id="100" name="Google Shape;100;p4"/>
          <p:cNvSpPr txBox="1"/>
          <p:nvPr/>
        </p:nvSpPr>
        <p:spPr>
          <a:xfrm>
            <a:off x="5395250" y="8241250"/>
            <a:ext cx="10812300" cy="1236000"/>
          </a:xfrm>
          <a:prstGeom prst="rect">
            <a:avLst/>
          </a:prstGeom>
          <a:noFill/>
          <a:ln cap="flat" cmpd="sng" w="28575">
            <a:solidFill>
              <a:srgbClr val="D8623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i="1" lang="en-US" sz="3200">
                <a:solidFill>
                  <a:schemeClr val="lt1"/>
                </a:solidFill>
                <a:latin typeface="Lora SemiBold"/>
                <a:ea typeface="Lora SemiBold"/>
                <a:cs typeface="Lora SemiBold"/>
                <a:sym typeface="Lora SemiBold"/>
              </a:rPr>
              <a:t>What does Sasha experience when she visits Anna’s site — and why doesn’t she stay?</a:t>
            </a:r>
            <a:endParaRPr i="1" sz="3200">
              <a:solidFill>
                <a:schemeClr val="lt1"/>
              </a:solidFill>
              <a:latin typeface="Lora SemiBold"/>
              <a:ea typeface="Lora SemiBold"/>
              <a:cs typeface="Lora SemiBold"/>
              <a:sym typeface="Lora SemiBold"/>
            </a:endParaRPr>
          </a:p>
          <a:p>
            <a:pPr indent="0" lvl="0" marL="0" rtl="0" algn="ctr">
              <a:spcBef>
                <a:spcPts val="0"/>
              </a:spcBef>
              <a:spcAft>
                <a:spcPts val="0"/>
              </a:spcAft>
              <a:buNone/>
            </a:pPr>
            <a:r>
              <a:t/>
            </a:r>
            <a:endParaRPr i="1" sz="3200">
              <a:solidFill>
                <a:schemeClr val="lt1"/>
              </a:solidFill>
              <a:latin typeface="Lora SemiBold"/>
              <a:ea typeface="Lora SemiBold"/>
              <a:cs typeface="Lora SemiBold"/>
              <a:sym typeface="Lora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D8A8D"/>
            </a:gs>
            <a:gs pos="50000">
              <a:srgbClr val="0A3F3A"/>
            </a:gs>
            <a:gs pos="100000">
              <a:srgbClr val="2BA697"/>
            </a:gs>
          </a:gsLst>
          <a:path path="circle">
            <a:fillToRect b="100%" r="100%"/>
          </a:path>
          <a:tileRect l="-100%" t="-100%"/>
        </a:gradFill>
      </p:bgPr>
    </p:bg>
    <p:spTree>
      <p:nvGrpSpPr>
        <p:cNvPr id="104" name="Shape 104"/>
        <p:cNvGrpSpPr/>
        <p:nvPr/>
      </p:nvGrpSpPr>
      <p:grpSpPr>
        <a:xfrm>
          <a:off x="0" y="0"/>
          <a:ext cx="0" cy="0"/>
          <a:chOff x="0" y="0"/>
          <a:chExt cx="0" cy="0"/>
        </a:xfrm>
      </p:grpSpPr>
      <p:grpSp>
        <p:nvGrpSpPr>
          <p:cNvPr id="105" name="Google Shape;105;g354fb695523_0_6"/>
          <p:cNvGrpSpPr/>
          <p:nvPr/>
        </p:nvGrpSpPr>
        <p:grpSpPr>
          <a:xfrm>
            <a:off x="0" y="0"/>
            <a:ext cx="3265111" cy="10287066"/>
            <a:chOff x="0" y="0"/>
            <a:chExt cx="1493100" cy="2709333"/>
          </a:xfrm>
        </p:grpSpPr>
        <p:sp>
          <p:nvSpPr>
            <p:cNvPr id="106" name="Google Shape;106;g354fb695523_0_6"/>
            <p:cNvSpPr/>
            <p:nvPr/>
          </p:nvSpPr>
          <p:spPr>
            <a:xfrm>
              <a:off x="0" y="0"/>
              <a:ext cx="1493067" cy="2709333"/>
            </a:xfrm>
            <a:custGeom>
              <a:rect b="b" l="l" r="r" t="t"/>
              <a:pathLst>
                <a:path extrusionOk="0" h="2709333" w="1493067">
                  <a:moveTo>
                    <a:pt x="0" y="0"/>
                  </a:moveTo>
                  <a:lnTo>
                    <a:pt x="1493067" y="0"/>
                  </a:lnTo>
                  <a:lnTo>
                    <a:pt x="1493067" y="2709333"/>
                  </a:lnTo>
                  <a:lnTo>
                    <a:pt x="0" y="27093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 name="Google Shape;107;g354fb695523_0_6"/>
            <p:cNvSpPr txBox="1"/>
            <p:nvPr/>
          </p:nvSpPr>
          <p:spPr>
            <a:xfrm>
              <a:off x="0" y="0"/>
              <a:ext cx="1493100" cy="2709300"/>
            </a:xfrm>
            <a:prstGeom prst="rect">
              <a:avLst/>
            </a:prstGeom>
            <a:noFill/>
            <a:ln>
              <a:noFill/>
            </a:ln>
          </p:spPr>
          <p:txBody>
            <a:bodyPr anchorCtr="0" anchor="ctr" bIns="50800" lIns="50800" spcFirstLastPara="1" rIns="50800" wrap="square" tIns="50800">
              <a:noAutofit/>
            </a:bodyPr>
            <a:lstStyle/>
            <a:p>
              <a:pPr indent="0" lvl="0" marL="0" marR="0" rtl="0" algn="ctr">
                <a:lnSpc>
                  <a:spcPct val="151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08" name="Google Shape;108;g354fb695523_0_6"/>
          <p:cNvGrpSpPr/>
          <p:nvPr/>
        </p:nvGrpSpPr>
        <p:grpSpPr>
          <a:xfrm rot="10800000">
            <a:off x="3265061" y="9"/>
            <a:ext cx="276057" cy="10287066"/>
            <a:chOff x="0" y="0"/>
            <a:chExt cx="72706" cy="2709333"/>
          </a:xfrm>
        </p:grpSpPr>
        <p:sp>
          <p:nvSpPr>
            <p:cNvPr id="109" name="Google Shape;109;g354fb695523_0_6"/>
            <p:cNvSpPr/>
            <p:nvPr/>
          </p:nvSpPr>
          <p:spPr>
            <a:xfrm>
              <a:off x="0" y="0"/>
              <a:ext cx="72706" cy="2709333"/>
            </a:xfrm>
            <a:custGeom>
              <a:rect b="b" l="l" r="r" t="t"/>
              <a:pathLst>
                <a:path extrusionOk="0" h="2709333" w="72706">
                  <a:moveTo>
                    <a:pt x="0" y="0"/>
                  </a:moveTo>
                  <a:lnTo>
                    <a:pt x="72706" y="0"/>
                  </a:lnTo>
                  <a:lnTo>
                    <a:pt x="72706" y="2709333"/>
                  </a:lnTo>
                  <a:lnTo>
                    <a:pt x="0" y="2709333"/>
                  </a:lnTo>
                  <a:close/>
                </a:path>
              </a:pathLst>
            </a:custGeom>
            <a:gradFill>
              <a:gsLst>
                <a:gs pos="0">
                  <a:srgbClr val="0A3F3A"/>
                </a:gs>
                <a:gs pos="50000">
                  <a:srgbClr val="116E71"/>
                </a:gs>
                <a:gs pos="100000">
                  <a:srgbClr val="43D8C6"/>
                </a:gs>
              </a:gsLst>
              <a:path path="circle">
                <a:fillToRect b="100%" r="100%"/>
              </a:path>
              <a:tileRect l="-100%" t="-10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 name="Google Shape;110;g354fb695523_0_6"/>
            <p:cNvSpPr txBox="1"/>
            <p:nvPr/>
          </p:nvSpPr>
          <p:spPr>
            <a:xfrm>
              <a:off x="0" y="0"/>
              <a:ext cx="72600" cy="2709300"/>
            </a:xfrm>
            <a:prstGeom prst="rect">
              <a:avLst/>
            </a:prstGeom>
            <a:noFill/>
            <a:ln>
              <a:noFill/>
            </a:ln>
          </p:spPr>
          <p:txBody>
            <a:bodyPr anchorCtr="0" anchor="ctr" bIns="50800" lIns="50800" spcFirstLastPara="1" rIns="50800" wrap="square" tIns="50800">
              <a:noAutofit/>
            </a:bodyPr>
            <a:lstStyle/>
            <a:p>
              <a:pPr indent="0" lvl="0" marL="0" marR="0" rtl="0" algn="ctr">
                <a:lnSpc>
                  <a:spcPct val="151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1" name="Google Shape;111;g354fb695523_0_6"/>
          <p:cNvSpPr txBox="1"/>
          <p:nvPr/>
        </p:nvSpPr>
        <p:spPr>
          <a:xfrm rot="-5400000">
            <a:off x="-3407825" y="4671312"/>
            <a:ext cx="9522600" cy="944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6135">
                <a:solidFill>
                  <a:srgbClr val="0B4B49"/>
                </a:solidFill>
                <a:latin typeface="Poppins"/>
                <a:ea typeface="Poppins"/>
                <a:cs typeface="Poppins"/>
                <a:sym typeface="Poppins"/>
              </a:rPr>
              <a:t>Persona Creation</a:t>
            </a:r>
            <a:endParaRPr sz="100"/>
          </a:p>
        </p:txBody>
      </p:sp>
      <p:pic>
        <p:nvPicPr>
          <p:cNvPr id="112" name="Google Shape;112;g354fb695523_0_6" title="Screenshot 2025-05-05 at 1.08.53 PM.png"/>
          <p:cNvPicPr preferRelativeResize="0"/>
          <p:nvPr/>
        </p:nvPicPr>
        <p:blipFill>
          <a:blip r:embed="rId3">
            <a:alphaModFix/>
          </a:blip>
          <a:stretch>
            <a:fillRect/>
          </a:stretch>
        </p:blipFill>
        <p:spPr>
          <a:xfrm>
            <a:off x="4712875" y="665650"/>
            <a:ext cx="12533224" cy="8239251"/>
          </a:xfrm>
          <a:prstGeom prst="rect">
            <a:avLst/>
          </a:prstGeom>
          <a:noFill/>
          <a:ln>
            <a:noFill/>
          </a:ln>
        </p:spPr>
      </p:pic>
      <p:sp>
        <p:nvSpPr>
          <p:cNvPr id="113" name="Google Shape;113;g354fb695523_0_6"/>
          <p:cNvSpPr txBox="1"/>
          <p:nvPr/>
        </p:nvSpPr>
        <p:spPr>
          <a:xfrm>
            <a:off x="3373175" y="9052400"/>
            <a:ext cx="14914800" cy="1045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2600">
                <a:solidFill>
                  <a:schemeClr val="lt1"/>
                </a:solidFill>
              </a:rPr>
              <a:t>Every insight in our project is filtered through one key question: </a:t>
            </a:r>
            <a:r>
              <a:rPr b="1" lang="en-US" sz="2600">
                <a:solidFill>
                  <a:schemeClr val="lt1"/>
                </a:solidFill>
              </a:rPr>
              <a:t>Would Sasha stay? Or bounce?</a:t>
            </a:r>
            <a:endParaRPr b="1" sz="2600">
              <a:solidFill>
                <a:schemeClr val="lt1"/>
              </a:solidFill>
            </a:endParaRPr>
          </a:p>
          <a:p>
            <a:pPr indent="0" lvl="0" marL="0" rtl="0" algn="ctr">
              <a:lnSpc>
                <a:spcPct val="115000"/>
              </a:lnSpc>
              <a:spcBef>
                <a:spcPts val="0"/>
              </a:spcBef>
              <a:spcAft>
                <a:spcPts val="0"/>
              </a:spcAft>
              <a:buNone/>
            </a:pPr>
            <a:r>
              <a:rPr lang="en-US" sz="2600">
                <a:solidFill>
                  <a:schemeClr val="lt1"/>
                </a:solidFill>
              </a:rPr>
              <a:t>Antiques by Anna has the pieces — now it needs to deliver the </a:t>
            </a:r>
            <a:r>
              <a:rPr b="1" i="1" lang="en-US" sz="2600">
                <a:solidFill>
                  <a:schemeClr val="lt1"/>
                </a:solidFill>
              </a:rPr>
              <a:t>experience</a:t>
            </a:r>
            <a:r>
              <a:rPr b="1" lang="en-US" sz="2600">
                <a:solidFill>
                  <a:schemeClr val="lt1"/>
                </a:solidFill>
              </a:rPr>
              <a:t> </a:t>
            </a:r>
            <a:r>
              <a:rPr lang="en-US" sz="2600">
                <a:solidFill>
                  <a:schemeClr val="lt1"/>
                </a:solidFill>
              </a:rPr>
              <a:t>to keep Sasha.</a:t>
            </a:r>
            <a:endParaRPr b="1" sz="26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D8A8D"/>
            </a:gs>
            <a:gs pos="50000">
              <a:srgbClr val="0A3F3A"/>
            </a:gs>
            <a:gs pos="100000">
              <a:srgbClr val="2BA697"/>
            </a:gs>
          </a:gsLst>
          <a:path path="circle">
            <a:fillToRect b="100%" r="100%"/>
          </a:path>
          <a:tileRect l="-100%" t="-100%"/>
        </a:gradFill>
      </p:bgPr>
    </p:bg>
    <p:spTree>
      <p:nvGrpSpPr>
        <p:cNvPr id="117" name="Shape 117"/>
        <p:cNvGrpSpPr/>
        <p:nvPr/>
      </p:nvGrpSpPr>
      <p:grpSpPr>
        <a:xfrm>
          <a:off x="0" y="0"/>
          <a:ext cx="0" cy="0"/>
          <a:chOff x="0" y="0"/>
          <a:chExt cx="0" cy="0"/>
        </a:xfrm>
      </p:grpSpPr>
      <p:grpSp>
        <p:nvGrpSpPr>
          <p:cNvPr id="118" name="Google Shape;118;g354fb695523_0_18"/>
          <p:cNvGrpSpPr/>
          <p:nvPr/>
        </p:nvGrpSpPr>
        <p:grpSpPr>
          <a:xfrm>
            <a:off x="0" y="0"/>
            <a:ext cx="3265111" cy="10287066"/>
            <a:chOff x="0" y="0"/>
            <a:chExt cx="1493100" cy="2709333"/>
          </a:xfrm>
        </p:grpSpPr>
        <p:sp>
          <p:nvSpPr>
            <p:cNvPr id="119" name="Google Shape;119;g354fb695523_0_18"/>
            <p:cNvSpPr/>
            <p:nvPr/>
          </p:nvSpPr>
          <p:spPr>
            <a:xfrm>
              <a:off x="0" y="0"/>
              <a:ext cx="1493067" cy="2709333"/>
            </a:xfrm>
            <a:custGeom>
              <a:rect b="b" l="l" r="r" t="t"/>
              <a:pathLst>
                <a:path extrusionOk="0" h="2709333" w="1493067">
                  <a:moveTo>
                    <a:pt x="0" y="0"/>
                  </a:moveTo>
                  <a:lnTo>
                    <a:pt x="1493067" y="0"/>
                  </a:lnTo>
                  <a:lnTo>
                    <a:pt x="1493067" y="2709333"/>
                  </a:lnTo>
                  <a:lnTo>
                    <a:pt x="0" y="27093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 name="Google Shape;120;g354fb695523_0_18"/>
            <p:cNvSpPr txBox="1"/>
            <p:nvPr/>
          </p:nvSpPr>
          <p:spPr>
            <a:xfrm>
              <a:off x="0" y="0"/>
              <a:ext cx="1493100" cy="2709300"/>
            </a:xfrm>
            <a:prstGeom prst="rect">
              <a:avLst/>
            </a:prstGeom>
            <a:noFill/>
            <a:ln>
              <a:noFill/>
            </a:ln>
          </p:spPr>
          <p:txBody>
            <a:bodyPr anchorCtr="0" anchor="ctr" bIns="50800" lIns="50800" spcFirstLastPara="1" rIns="50800" wrap="square" tIns="50800">
              <a:noAutofit/>
            </a:bodyPr>
            <a:lstStyle/>
            <a:p>
              <a:pPr indent="0" lvl="0" marL="0" marR="0" rtl="0" algn="ctr">
                <a:lnSpc>
                  <a:spcPct val="151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21" name="Google Shape;121;g354fb695523_0_18"/>
          <p:cNvGrpSpPr/>
          <p:nvPr/>
        </p:nvGrpSpPr>
        <p:grpSpPr>
          <a:xfrm rot="10800000">
            <a:off x="3265061" y="9"/>
            <a:ext cx="276057" cy="10287066"/>
            <a:chOff x="0" y="0"/>
            <a:chExt cx="72706" cy="2709333"/>
          </a:xfrm>
        </p:grpSpPr>
        <p:sp>
          <p:nvSpPr>
            <p:cNvPr id="122" name="Google Shape;122;g354fb695523_0_18"/>
            <p:cNvSpPr/>
            <p:nvPr/>
          </p:nvSpPr>
          <p:spPr>
            <a:xfrm>
              <a:off x="0" y="0"/>
              <a:ext cx="72706" cy="2709333"/>
            </a:xfrm>
            <a:custGeom>
              <a:rect b="b" l="l" r="r" t="t"/>
              <a:pathLst>
                <a:path extrusionOk="0" h="2709333" w="72706">
                  <a:moveTo>
                    <a:pt x="0" y="0"/>
                  </a:moveTo>
                  <a:lnTo>
                    <a:pt x="72706" y="0"/>
                  </a:lnTo>
                  <a:lnTo>
                    <a:pt x="72706" y="2709333"/>
                  </a:lnTo>
                  <a:lnTo>
                    <a:pt x="0" y="2709333"/>
                  </a:lnTo>
                  <a:close/>
                </a:path>
              </a:pathLst>
            </a:custGeom>
            <a:gradFill>
              <a:gsLst>
                <a:gs pos="0">
                  <a:srgbClr val="0A3F3A"/>
                </a:gs>
                <a:gs pos="50000">
                  <a:srgbClr val="116E71"/>
                </a:gs>
                <a:gs pos="100000">
                  <a:srgbClr val="43D8C6"/>
                </a:gs>
              </a:gsLst>
              <a:path path="circle">
                <a:fillToRect b="100%" r="100%"/>
              </a:path>
              <a:tileRect l="-100%" t="-10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 name="Google Shape;123;g354fb695523_0_18"/>
            <p:cNvSpPr txBox="1"/>
            <p:nvPr/>
          </p:nvSpPr>
          <p:spPr>
            <a:xfrm>
              <a:off x="0" y="0"/>
              <a:ext cx="72600" cy="2709300"/>
            </a:xfrm>
            <a:prstGeom prst="rect">
              <a:avLst/>
            </a:prstGeom>
            <a:noFill/>
            <a:ln>
              <a:noFill/>
            </a:ln>
          </p:spPr>
          <p:txBody>
            <a:bodyPr anchorCtr="0" anchor="ctr" bIns="50800" lIns="50800" spcFirstLastPara="1" rIns="50800" wrap="square" tIns="50800">
              <a:noAutofit/>
            </a:bodyPr>
            <a:lstStyle/>
            <a:p>
              <a:pPr indent="0" lvl="0" marL="0" marR="0" rtl="0" algn="ctr">
                <a:lnSpc>
                  <a:spcPct val="151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4" name="Google Shape;124;g354fb695523_0_18"/>
          <p:cNvSpPr txBox="1"/>
          <p:nvPr/>
        </p:nvSpPr>
        <p:spPr>
          <a:xfrm rot="-5400000">
            <a:off x="-3407825" y="4671312"/>
            <a:ext cx="9522600" cy="944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6135">
                <a:solidFill>
                  <a:srgbClr val="0B4B49"/>
                </a:solidFill>
                <a:latin typeface="Poppins"/>
                <a:ea typeface="Poppins"/>
                <a:cs typeface="Poppins"/>
                <a:sym typeface="Poppins"/>
              </a:rPr>
              <a:t>Web Analytics Results</a:t>
            </a:r>
            <a:endParaRPr sz="100"/>
          </a:p>
        </p:txBody>
      </p:sp>
      <p:sp>
        <p:nvSpPr>
          <p:cNvPr id="125" name="Google Shape;125;g354fb695523_0_18"/>
          <p:cNvSpPr txBox="1"/>
          <p:nvPr/>
        </p:nvSpPr>
        <p:spPr>
          <a:xfrm>
            <a:off x="3803800" y="607750"/>
            <a:ext cx="13540500" cy="51996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1200"/>
              </a:spcBef>
              <a:spcAft>
                <a:spcPts val="0"/>
              </a:spcAft>
              <a:buNone/>
            </a:pPr>
            <a:r>
              <a:rPr b="1" lang="en-US" sz="2900">
                <a:solidFill>
                  <a:schemeClr val="lt1"/>
                </a:solidFill>
              </a:rPr>
              <a:t>Poor Landing Page Engagement (High Bounce Rate) </a:t>
            </a:r>
            <a:endParaRPr b="1" sz="2900">
              <a:solidFill>
                <a:schemeClr val="lt1"/>
              </a:solidFill>
            </a:endParaRPr>
          </a:p>
          <a:p>
            <a:pPr indent="0" lvl="0" marL="0" rtl="0" algn="l">
              <a:lnSpc>
                <a:spcPct val="115000"/>
              </a:lnSpc>
              <a:spcBef>
                <a:spcPts val="1200"/>
              </a:spcBef>
              <a:spcAft>
                <a:spcPts val="0"/>
              </a:spcAft>
              <a:buNone/>
            </a:pPr>
            <a:r>
              <a:t/>
            </a:r>
            <a:endParaRPr b="1" sz="2900">
              <a:solidFill>
                <a:schemeClr val="lt1"/>
              </a:solidFill>
            </a:endParaRPr>
          </a:p>
          <a:p>
            <a:pPr indent="0" lvl="0" marL="0" rtl="0" algn="l">
              <a:lnSpc>
                <a:spcPct val="115000"/>
              </a:lnSpc>
              <a:spcBef>
                <a:spcPts val="1200"/>
              </a:spcBef>
              <a:spcAft>
                <a:spcPts val="0"/>
              </a:spcAft>
              <a:buNone/>
            </a:pPr>
            <a:r>
              <a:rPr lang="en-US" sz="2900">
                <a:solidFill>
                  <a:schemeClr val="lt1"/>
                </a:solidFill>
              </a:rPr>
              <a:t>Why Visitors Land… and Leave</a:t>
            </a:r>
            <a:endParaRPr sz="2900">
              <a:solidFill>
                <a:schemeClr val="lt1"/>
              </a:solidFill>
            </a:endParaRPr>
          </a:p>
          <a:p>
            <a:pPr indent="-412750" lvl="0" marL="457200" rtl="0" algn="l">
              <a:lnSpc>
                <a:spcPct val="115000"/>
              </a:lnSpc>
              <a:spcBef>
                <a:spcPts val="1200"/>
              </a:spcBef>
              <a:spcAft>
                <a:spcPts val="0"/>
              </a:spcAft>
              <a:buClr>
                <a:schemeClr val="lt1"/>
              </a:buClr>
              <a:buSzPts val="2900"/>
              <a:buChar char="●"/>
            </a:pPr>
            <a:r>
              <a:rPr lang="en-US" sz="2900">
                <a:solidFill>
                  <a:schemeClr val="lt1"/>
                </a:solidFill>
              </a:rPr>
              <a:t>Google Analytics shows </a:t>
            </a:r>
            <a:r>
              <a:rPr b="1" lang="en-US" sz="2900">
                <a:solidFill>
                  <a:schemeClr val="lt1"/>
                </a:solidFill>
              </a:rPr>
              <a:t>high bounce rate</a:t>
            </a:r>
            <a:r>
              <a:rPr lang="en-US" sz="2900">
                <a:solidFill>
                  <a:schemeClr val="lt1"/>
                </a:solidFill>
              </a:rPr>
              <a:t>, especially from Instagram traffic</a:t>
            </a:r>
            <a:endParaRPr sz="2900">
              <a:solidFill>
                <a:schemeClr val="lt1"/>
              </a:solidFill>
            </a:endParaRPr>
          </a:p>
          <a:p>
            <a:pPr indent="-412750" lvl="0" marL="457200" rtl="0" algn="l">
              <a:lnSpc>
                <a:spcPct val="115000"/>
              </a:lnSpc>
              <a:spcBef>
                <a:spcPts val="0"/>
              </a:spcBef>
              <a:spcAft>
                <a:spcPts val="0"/>
              </a:spcAft>
              <a:buClr>
                <a:schemeClr val="lt1"/>
              </a:buClr>
              <a:buSzPts val="2900"/>
              <a:buChar char="●"/>
            </a:pPr>
            <a:r>
              <a:rPr lang="en-US" sz="2900">
                <a:solidFill>
                  <a:schemeClr val="lt1"/>
                </a:solidFill>
              </a:rPr>
              <a:t>Users land on </a:t>
            </a:r>
            <a:r>
              <a:rPr b="1" lang="en-US" sz="2900">
                <a:solidFill>
                  <a:schemeClr val="lt1"/>
                </a:solidFill>
              </a:rPr>
              <a:t>generic product grids</a:t>
            </a:r>
            <a:r>
              <a:rPr lang="en-US" sz="2900">
                <a:solidFill>
                  <a:schemeClr val="lt1"/>
                </a:solidFill>
              </a:rPr>
              <a:t> — no hook, no story, no CTA</a:t>
            </a:r>
            <a:endParaRPr sz="2900">
              <a:solidFill>
                <a:schemeClr val="lt1"/>
              </a:solidFill>
            </a:endParaRPr>
          </a:p>
          <a:p>
            <a:pPr indent="-412750" lvl="0" marL="457200" rtl="0" algn="l">
              <a:lnSpc>
                <a:spcPct val="115000"/>
              </a:lnSpc>
              <a:spcBef>
                <a:spcPts val="0"/>
              </a:spcBef>
              <a:spcAft>
                <a:spcPts val="0"/>
              </a:spcAft>
              <a:buClr>
                <a:schemeClr val="lt1"/>
              </a:buClr>
              <a:buSzPts val="2900"/>
              <a:buChar char="●"/>
            </a:pPr>
            <a:r>
              <a:rPr lang="en-US" sz="2900">
                <a:solidFill>
                  <a:schemeClr val="lt1"/>
                </a:solidFill>
              </a:rPr>
              <a:t>No strong welcome message, curated themes, or emotional hook</a:t>
            </a:r>
            <a:endParaRPr sz="2900">
              <a:solidFill>
                <a:schemeClr val="lt1"/>
              </a:solidFill>
            </a:endParaRPr>
          </a:p>
          <a:p>
            <a:pPr indent="-412750" lvl="0" marL="457200" rtl="0" algn="l">
              <a:lnSpc>
                <a:spcPct val="115000"/>
              </a:lnSpc>
              <a:spcBef>
                <a:spcPts val="0"/>
              </a:spcBef>
              <a:spcAft>
                <a:spcPts val="0"/>
              </a:spcAft>
              <a:buClr>
                <a:schemeClr val="lt1"/>
              </a:buClr>
              <a:buSzPts val="2900"/>
              <a:buChar char="●"/>
            </a:pPr>
            <a:r>
              <a:rPr lang="en-US" sz="2900">
                <a:solidFill>
                  <a:schemeClr val="lt1"/>
                </a:solidFill>
              </a:rPr>
              <a:t>Featured products exist, but they don’t tell a story or guide the experience</a:t>
            </a:r>
            <a:endParaRPr sz="2900">
              <a:solidFill>
                <a:schemeClr val="lt1"/>
              </a:solidFill>
            </a:endParaRPr>
          </a:p>
          <a:p>
            <a:pPr indent="-412750" lvl="0" marL="457200" rtl="0" algn="l">
              <a:lnSpc>
                <a:spcPct val="115000"/>
              </a:lnSpc>
              <a:spcBef>
                <a:spcPts val="0"/>
              </a:spcBef>
              <a:spcAft>
                <a:spcPts val="0"/>
              </a:spcAft>
              <a:buClr>
                <a:schemeClr val="lt1"/>
              </a:buClr>
              <a:buSzPts val="2900"/>
              <a:buChar char="●"/>
            </a:pPr>
            <a:r>
              <a:rPr lang="en-US" sz="2900">
                <a:solidFill>
                  <a:schemeClr val="lt1"/>
                </a:solidFill>
              </a:rPr>
              <a:t>Feels like a catalog, not a curated vintage experience</a:t>
            </a:r>
            <a:endParaRPr sz="2900">
              <a:solidFill>
                <a:schemeClr val="lt1"/>
              </a:solidFill>
            </a:endParaRPr>
          </a:p>
          <a:p>
            <a:pPr indent="0" lvl="0" marL="0" rtl="0" algn="l">
              <a:spcBef>
                <a:spcPts val="0"/>
              </a:spcBef>
              <a:spcAft>
                <a:spcPts val="0"/>
              </a:spcAft>
              <a:buNone/>
            </a:pPr>
            <a:r>
              <a:t/>
            </a:r>
            <a:endParaRPr sz="2900">
              <a:solidFill>
                <a:schemeClr val="lt1"/>
              </a:solidFill>
            </a:endParaRPr>
          </a:p>
        </p:txBody>
      </p:sp>
      <p:pic>
        <p:nvPicPr>
          <p:cNvPr id="126" name="Google Shape;126;g354fb695523_0_18" title="Screenshot 2025-05-04 at 6.58.56 PM.png"/>
          <p:cNvPicPr preferRelativeResize="0"/>
          <p:nvPr/>
        </p:nvPicPr>
        <p:blipFill>
          <a:blip r:embed="rId3">
            <a:alphaModFix/>
          </a:blip>
          <a:stretch>
            <a:fillRect/>
          </a:stretch>
        </p:blipFill>
        <p:spPr>
          <a:xfrm>
            <a:off x="3541125" y="5436675"/>
            <a:ext cx="14610924" cy="1722825"/>
          </a:xfrm>
          <a:prstGeom prst="rect">
            <a:avLst/>
          </a:prstGeom>
          <a:noFill/>
          <a:ln>
            <a:noFill/>
          </a:ln>
        </p:spPr>
      </p:pic>
      <p:pic>
        <p:nvPicPr>
          <p:cNvPr id="127" name="Google Shape;127;g354fb695523_0_18" title="Screenshot 2025-05-05 at 1.34.40 PM.png"/>
          <p:cNvPicPr preferRelativeResize="0"/>
          <p:nvPr/>
        </p:nvPicPr>
        <p:blipFill>
          <a:blip r:embed="rId4">
            <a:alphaModFix/>
          </a:blip>
          <a:stretch>
            <a:fillRect/>
          </a:stretch>
        </p:blipFill>
        <p:spPr>
          <a:xfrm>
            <a:off x="3541125" y="7390650"/>
            <a:ext cx="8664049" cy="2741400"/>
          </a:xfrm>
          <a:prstGeom prst="rect">
            <a:avLst/>
          </a:prstGeom>
          <a:noFill/>
          <a:ln>
            <a:noFill/>
          </a:ln>
        </p:spPr>
      </p:pic>
      <p:pic>
        <p:nvPicPr>
          <p:cNvPr id="128" name="Google Shape;128;g354fb695523_0_18" title="Screenshot 2025-05-05 at 1.36.32 PM.png"/>
          <p:cNvPicPr preferRelativeResize="0"/>
          <p:nvPr/>
        </p:nvPicPr>
        <p:blipFill>
          <a:blip r:embed="rId5">
            <a:alphaModFix/>
          </a:blip>
          <a:stretch>
            <a:fillRect/>
          </a:stretch>
        </p:blipFill>
        <p:spPr>
          <a:xfrm>
            <a:off x="12481200" y="7504275"/>
            <a:ext cx="5496126" cy="2514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D8A8D"/>
            </a:gs>
            <a:gs pos="50000">
              <a:srgbClr val="0A3F3A"/>
            </a:gs>
            <a:gs pos="100000">
              <a:srgbClr val="2BA697"/>
            </a:gs>
          </a:gsLst>
          <a:path path="circle">
            <a:fillToRect b="100%" r="100%"/>
          </a:path>
          <a:tileRect l="-100%" t="-100%"/>
        </a:gradFill>
      </p:bgPr>
    </p:bg>
    <p:spTree>
      <p:nvGrpSpPr>
        <p:cNvPr id="132" name="Shape 132"/>
        <p:cNvGrpSpPr/>
        <p:nvPr/>
      </p:nvGrpSpPr>
      <p:grpSpPr>
        <a:xfrm>
          <a:off x="0" y="0"/>
          <a:ext cx="0" cy="0"/>
          <a:chOff x="0" y="0"/>
          <a:chExt cx="0" cy="0"/>
        </a:xfrm>
      </p:grpSpPr>
      <p:grpSp>
        <p:nvGrpSpPr>
          <p:cNvPr id="133" name="Google Shape;133;g354fb695523_0_65"/>
          <p:cNvGrpSpPr/>
          <p:nvPr/>
        </p:nvGrpSpPr>
        <p:grpSpPr>
          <a:xfrm>
            <a:off x="0" y="0"/>
            <a:ext cx="3265111" cy="10287066"/>
            <a:chOff x="0" y="0"/>
            <a:chExt cx="1493100" cy="2709333"/>
          </a:xfrm>
        </p:grpSpPr>
        <p:sp>
          <p:nvSpPr>
            <p:cNvPr id="134" name="Google Shape;134;g354fb695523_0_65"/>
            <p:cNvSpPr/>
            <p:nvPr/>
          </p:nvSpPr>
          <p:spPr>
            <a:xfrm>
              <a:off x="0" y="0"/>
              <a:ext cx="1493067" cy="2709333"/>
            </a:xfrm>
            <a:custGeom>
              <a:rect b="b" l="l" r="r" t="t"/>
              <a:pathLst>
                <a:path extrusionOk="0" h="2709333" w="1493067">
                  <a:moveTo>
                    <a:pt x="0" y="0"/>
                  </a:moveTo>
                  <a:lnTo>
                    <a:pt x="1493067" y="0"/>
                  </a:lnTo>
                  <a:lnTo>
                    <a:pt x="1493067" y="2709333"/>
                  </a:lnTo>
                  <a:lnTo>
                    <a:pt x="0" y="27093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 name="Google Shape;135;g354fb695523_0_65"/>
            <p:cNvSpPr txBox="1"/>
            <p:nvPr/>
          </p:nvSpPr>
          <p:spPr>
            <a:xfrm>
              <a:off x="0" y="0"/>
              <a:ext cx="1493100" cy="2709300"/>
            </a:xfrm>
            <a:prstGeom prst="rect">
              <a:avLst/>
            </a:prstGeom>
            <a:noFill/>
            <a:ln>
              <a:noFill/>
            </a:ln>
          </p:spPr>
          <p:txBody>
            <a:bodyPr anchorCtr="0" anchor="ctr" bIns="50800" lIns="50800" spcFirstLastPara="1" rIns="50800" wrap="square" tIns="50800">
              <a:noAutofit/>
            </a:bodyPr>
            <a:lstStyle/>
            <a:p>
              <a:pPr indent="0" lvl="0" marL="0" marR="0" rtl="0" algn="ctr">
                <a:lnSpc>
                  <a:spcPct val="151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36" name="Google Shape;136;g354fb695523_0_65"/>
          <p:cNvGrpSpPr/>
          <p:nvPr/>
        </p:nvGrpSpPr>
        <p:grpSpPr>
          <a:xfrm rot="10800000">
            <a:off x="3265061" y="9"/>
            <a:ext cx="276057" cy="10287066"/>
            <a:chOff x="0" y="0"/>
            <a:chExt cx="72706" cy="2709333"/>
          </a:xfrm>
        </p:grpSpPr>
        <p:sp>
          <p:nvSpPr>
            <p:cNvPr id="137" name="Google Shape;137;g354fb695523_0_65"/>
            <p:cNvSpPr/>
            <p:nvPr/>
          </p:nvSpPr>
          <p:spPr>
            <a:xfrm>
              <a:off x="0" y="0"/>
              <a:ext cx="72706" cy="2709333"/>
            </a:xfrm>
            <a:custGeom>
              <a:rect b="b" l="l" r="r" t="t"/>
              <a:pathLst>
                <a:path extrusionOk="0" h="2709333" w="72706">
                  <a:moveTo>
                    <a:pt x="0" y="0"/>
                  </a:moveTo>
                  <a:lnTo>
                    <a:pt x="72706" y="0"/>
                  </a:lnTo>
                  <a:lnTo>
                    <a:pt x="72706" y="2709333"/>
                  </a:lnTo>
                  <a:lnTo>
                    <a:pt x="0" y="2709333"/>
                  </a:lnTo>
                  <a:close/>
                </a:path>
              </a:pathLst>
            </a:custGeom>
            <a:gradFill>
              <a:gsLst>
                <a:gs pos="0">
                  <a:srgbClr val="0A3F3A"/>
                </a:gs>
                <a:gs pos="50000">
                  <a:srgbClr val="116E71"/>
                </a:gs>
                <a:gs pos="100000">
                  <a:srgbClr val="43D8C6"/>
                </a:gs>
              </a:gsLst>
              <a:path path="circle">
                <a:fillToRect b="100%" r="100%"/>
              </a:path>
              <a:tileRect l="-100%" t="-10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 name="Google Shape;138;g354fb695523_0_65"/>
            <p:cNvSpPr txBox="1"/>
            <p:nvPr/>
          </p:nvSpPr>
          <p:spPr>
            <a:xfrm>
              <a:off x="0" y="0"/>
              <a:ext cx="72600" cy="2709300"/>
            </a:xfrm>
            <a:prstGeom prst="rect">
              <a:avLst/>
            </a:prstGeom>
            <a:noFill/>
            <a:ln>
              <a:noFill/>
            </a:ln>
          </p:spPr>
          <p:txBody>
            <a:bodyPr anchorCtr="0" anchor="ctr" bIns="50800" lIns="50800" spcFirstLastPara="1" rIns="50800" wrap="square" tIns="50800">
              <a:noAutofit/>
            </a:bodyPr>
            <a:lstStyle/>
            <a:p>
              <a:pPr indent="0" lvl="0" marL="0" marR="0" rtl="0" algn="ctr">
                <a:lnSpc>
                  <a:spcPct val="151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39" name="Google Shape;139;g354fb695523_0_65"/>
          <p:cNvSpPr txBox="1"/>
          <p:nvPr/>
        </p:nvSpPr>
        <p:spPr>
          <a:xfrm rot="-5400000">
            <a:off x="-3407825" y="4671312"/>
            <a:ext cx="9522600" cy="944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6135">
                <a:solidFill>
                  <a:srgbClr val="0B4B49"/>
                </a:solidFill>
                <a:latin typeface="Poppins"/>
                <a:ea typeface="Poppins"/>
                <a:cs typeface="Poppins"/>
                <a:sym typeface="Poppins"/>
              </a:rPr>
              <a:t>Web Analytics Results</a:t>
            </a:r>
            <a:endParaRPr sz="100"/>
          </a:p>
        </p:txBody>
      </p:sp>
      <p:sp>
        <p:nvSpPr>
          <p:cNvPr id="140" name="Google Shape;140;g354fb695523_0_65"/>
          <p:cNvSpPr txBox="1"/>
          <p:nvPr/>
        </p:nvSpPr>
        <p:spPr>
          <a:xfrm>
            <a:off x="3541125" y="144100"/>
            <a:ext cx="14636100" cy="57228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1200"/>
              </a:spcBef>
              <a:spcAft>
                <a:spcPts val="0"/>
              </a:spcAft>
              <a:buNone/>
            </a:pPr>
            <a:r>
              <a:rPr b="1" lang="en-US" sz="2900">
                <a:solidFill>
                  <a:schemeClr val="lt1"/>
                </a:solidFill>
              </a:rPr>
              <a:t>Weak User Retention &amp; Limited of Follow-Up</a:t>
            </a:r>
            <a:endParaRPr b="1" sz="2900">
              <a:solidFill>
                <a:schemeClr val="lt1"/>
              </a:solidFill>
            </a:endParaRPr>
          </a:p>
          <a:p>
            <a:pPr indent="0" lvl="0" marL="0" rtl="0" algn="l">
              <a:lnSpc>
                <a:spcPct val="115000"/>
              </a:lnSpc>
              <a:spcBef>
                <a:spcPts val="1200"/>
              </a:spcBef>
              <a:spcAft>
                <a:spcPts val="0"/>
              </a:spcAft>
              <a:buNone/>
            </a:pPr>
            <a:r>
              <a:rPr lang="en-US" sz="2700">
                <a:solidFill>
                  <a:schemeClr val="lt1"/>
                </a:solidFill>
              </a:rPr>
              <a:t>Why Visitors Don’t Come Back</a:t>
            </a:r>
            <a:endParaRPr sz="2700">
              <a:solidFill>
                <a:schemeClr val="lt1"/>
              </a:solidFill>
            </a:endParaRPr>
          </a:p>
          <a:p>
            <a:pPr indent="-400050" lvl="0" marL="457200" rtl="0" algn="l">
              <a:lnSpc>
                <a:spcPct val="115000"/>
              </a:lnSpc>
              <a:spcBef>
                <a:spcPts val="1200"/>
              </a:spcBef>
              <a:spcAft>
                <a:spcPts val="0"/>
              </a:spcAft>
              <a:buClr>
                <a:schemeClr val="lt1"/>
              </a:buClr>
              <a:buSzPts val="2700"/>
              <a:buChar char="●"/>
            </a:pPr>
            <a:r>
              <a:rPr lang="en-US" sz="2700">
                <a:solidFill>
                  <a:schemeClr val="lt1"/>
                </a:solidFill>
              </a:rPr>
              <a:t>Google Analytics shows a </a:t>
            </a:r>
            <a:r>
              <a:rPr b="1" lang="en-US" sz="2700">
                <a:solidFill>
                  <a:schemeClr val="lt1"/>
                </a:solidFill>
              </a:rPr>
              <a:t>low percentage of returning users</a:t>
            </a:r>
            <a:endParaRPr b="1" sz="2700">
              <a:solidFill>
                <a:schemeClr val="lt1"/>
              </a:solidFill>
            </a:endParaRPr>
          </a:p>
          <a:p>
            <a:pPr indent="-400050" lvl="0" marL="457200" rtl="0" algn="l">
              <a:lnSpc>
                <a:spcPct val="115000"/>
              </a:lnSpc>
              <a:spcBef>
                <a:spcPts val="0"/>
              </a:spcBef>
              <a:spcAft>
                <a:spcPts val="0"/>
              </a:spcAft>
              <a:buClr>
                <a:schemeClr val="lt1"/>
              </a:buClr>
              <a:buSzPts val="2700"/>
              <a:buChar char="●"/>
            </a:pPr>
            <a:r>
              <a:rPr lang="en-US" sz="2700">
                <a:solidFill>
                  <a:schemeClr val="lt1"/>
                </a:solidFill>
              </a:rPr>
              <a:t>No clear </a:t>
            </a:r>
            <a:r>
              <a:rPr b="1" lang="en-US" sz="2700">
                <a:solidFill>
                  <a:schemeClr val="lt1"/>
                </a:solidFill>
              </a:rPr>
              <a:t>email signup prompt</a:t>
            </a:r>
            <a:r>
              <a:rPr lang="en-US" sz="2700">
                <a:solidFill>
                  <a:schemeClr val="lt1"/>
                </a:solidFill>
              </a:rPr>
              <a:t> or “Join the Collector’s Circle” incentive</a:t>
            </a:r>
            <a:endParaRPr sz="2700">
              <a:solidFill>
                <a:schemeClr val="lt1"/>
              </a:solidFill>
            </a:endParaRPr>
          </a:p>
          <a:p>
            <a:pPr indent="-400050" lvl="0" marL="457200" rtl="0" algn="l">
              <a:lnSpc>
                <a:spcPct val="115000"/>
              </a:lnSpc>
              <a:spcBef>
                <a:spcPts val="0"/>
              </a:spcBef>
              <a:spcAft>
                <a:spcPts val="0"/>
              </a:spcAft>
              <a:buClr>
                <a:schemeClr val="lt1"/>
              </a:buClr>
              <a:buSzPts val="2700"/>
              <a:buChar char="●"/>
            </a:pPr>
            <a:r>
              <a:rPr lang="en-US" sz="2700">
                <a:solidFill>
                  <a:schemeClr val="lt1"/>
                </a:solidFill>
              </a:rPr>
              <a:t>“Favorite” feature exists, but is </a:t>
            </a:r>
            <a:r>
              <a:rPr b="1" lang="en-US" sz="2700">
                <a:solidFill>
                  <a:schemeClr val="lt1"/>
                </a:solidFill>
              </a:rPr>
              <a:t>buried</a:t>
            </a:r>
            <a:r>
              <a:rPr lang="en-US" sz="2700">
                <a:solidFill>
                  <a:schemeClr val="lt1"/>
                </a:solidFill>
              </a:rPr>
              <a:t> and not tied to an account or email</a:t>
            </a:r>
            <a:endParaRPr sz="2700">
              <a:solidFill>
                <a:schemeClr val="lt1"/>
              </a:solidFill>
            </a:endParaRPr>
          </a:p>
          <a:p>
            <a:pPr indent="-400050" lvl="0" marL="457200" rtl="0" algn="l">
              <a:lnSpc>
                <a:spcPct val="115000"/>
              </a:lnSpc>
              <a:spcBef>
                <a:spcPts val="0"/>
              </a:spcBef>
              <a:spcAft>
                <a:spcPts val="0"/>
              </a:spcAft>
              <a:buClr>
                <a:schemeClr val="lt1"/>
              </a:buClr>
              <a:buSzPts val="2700"/>
              <a:buChar char="●"/>
            </a:pPr>
            <a:r>
              <a:rPr b="1" lang="en-US" sz="2700">
                <a:solidFill>
                  <a:schemeClr val="lt1"/>
                </a:solidFill>
              </a:rPr>
              <a:t>Cart abandonment email exists</a:t>
            </a:r>
            <a:r>
              <a:rPr lang="en-US" sz="2700">
                <a:solidFill>
                  <a:schemeClr val="lt1"/>
                </a:solidFill>
              </a:rPr>
              <a:t>, but it's delayed and only triggers in limited cases</a:t>
            </a:r>
            <a:endParaRPr sz="2700">
              <a:solidFill>
                <a:schemeClr val="lt1"/>
              </a:solidFill>
            </a:endParaRPr>
          </a:p>
          <a:p>
            <a:pPr indent="-400050" lvl="0" marL="457200" rtl="0" algn="l">
              <a:lnSpc>
                <a:spcPct val="115000"/>
              </a:lnSpc>
              <a:spcBef>
                <a:spcPts val="0"/>
              </a:spcBef>
              <a:spcAft>
                <a:spcPts val="0"/>
              </a:spcAft>
              <a:buClr>
                <a:schemeClr val="lt1"/>
              </a:buClr>
              <a:buSzPts val="2700"/>
              <a:buChar char="●"/>
            </a:pPr>
            <a:r>
              <a:rPr lang="en-US" sz="2700">
                <a:solidFill>
                  <a:schemeClr val="lt1"/>
                </a:solidFill>
              </a:rPr>
              <a:t>Sharing options (Facebook, X, Pinterest) are present but not emphasized or integrated into a broader engagement strategy</a:t>
            </a:r>
            <a:endParaRPr sz="2700">
              <a:solidFill>
                <a:schemeClr val="lt1"/>
              </a:solidFill>
            </a:endParaRPr>
          </a:p>
          <a:p>
            <a:pPr indent="-400050" lvl="0" marL="457200" rtl="0" algn="l">
              <a:lnSpc>
                <a:spcPct val="115000"/>
              </a:lnSpc>
              <a:spcBef>
                <a:spcPts val="0"/>
              </a:spcBef>
              <a:spcAft>
                <a:spcPts val="0"/>
              </a:spcAft>
              <a:buClr>
                <a:schemeClr val="lt1"/>
              </a:buClr>
              <a:buSzPts val="2700"/>
              <a:buChar char="●"/>
            </a:pPr>
            <a:r>
              <a:rPr lang="en-US" sz="2700">
                <a:solidFill>
                  <a:schemeClr val="lt1"/>
                </a:solidFill>
              </a:rPr>
              <a:t>The 15% off promo is </a:t>
            </a:r>
            <a:r>
              <a:rPr b="1" lang="en-US" sz="2700">
                <a:solidFill>
                  <a:schemeClr val="lt1"/>
                </a:solidFill>
              </a:rPr>
              <a:t>automatic</a:t>
            </a:r>
            <a:r>
              <a:rPr lang="en-US" sz="2700">
                <a:solidFill>
                  <a:schemeClr val="lt1"/>
                </a:solidFill>
              </a:rPr>
              <a:t> — it’s not leveraged for building a long-term connection</a:t>
            </a:r>
            <a:endParaRPr sz="2700">
              <a:solidFill>
                <a:schemeClr val="lt1"/>
              </a:solidFill>
            </a:endParaRPr>
          </a:p>
          <a:p>
            <a:pPr indent="-400050" lvl="0" marL="457200" rtl="0" algn="l">
              <a:lnSpc>
                <a:spcPct val="115000"/>
              </a:lnSpc>
              <a:spcBef>
                <a:spcPts val="0"/>
              </a:spcBef>
              <a:spcAft>
                <a:spcPts val="0"/>
              </a:spcAft>
              <a:buClr>
                <a:schemeClr val="lt1"/>
              </a:buClr>
              <a:buSzPts val="2700"/>
              <a:buChar char="●"/>
            </a:pPr>
            <a:r>
              <a:rPr lang="en-US" sz="2700">
                <a:solidFill>
                  <a:schemeClr val="lt1"/>
                </a:solidFill>
              </a:rPr>
              <a:t>No personalized messaging, loyalty program, or lifestyle content to keep Sasha engaged - </a:t>
            </a:r>
            <a:r>
              <a:rPr i="1" lang="en-US" sz="2700">
                <a:solidFill>
                  <a:schemeClr val="lt1"/>
                </a:solidFill>
              </a:rPr>
              <a:t>Once Sasha leaves, there’s barely a whisper to bring her back.</a:t>
            </a:r>
            <a:endParaRPr sz="2700">
              <a:solidFill>
                <a:schemeClr val="lt1"/>
              </a:solidFill>
            </a:endParaRPr>
          </a:p>
        </p:txBody>
      </p:sp>
      <p:pic>
        <p:nvPicPr>
          <p:cNvPr id="141" name="Google Shape;141;g354fb695523_0_65" title="Screenshot 2025-05-04 at 6.48.05 PM.png"/>
          <p:cNvPicPr preferRelativeResize="0"/>
          <p:nvPr/>
        </p:nvPicPr>
        <p:blipFill>
          <a:blip r:embed="rId3">
            <a:alphaModFix/>
          </a:blip>
          <a:stretch>
            <a:fillRect/>
          </a:stretch>
        </p:blipFill>
        <p:spPr>
          <a:xfrm>
            <a:off x="4035409" y="6017400"/>
            <a:ext cx="8029425" cy="4018651"/>
          </a:xfrm>
          <a:prstGeom prst="rect">
            <a:avLst/>
          </a:prstGeom>
          <a:noFill/>
          <a:ln>
            <a:noFill/>
          </a:ln>
        </p:spPr>
      </p:pic>
      <p:pic>
        <p:nvPicPr>
          <p:cNvPr id="142" name="Google Shape;142;g354fb695523_0_65" title="Screenshot 2025-05-05 at 1.53.22 PM.png"/>
          <p:cNvPicPr preferRelativeResize="0"/>
          <p:nvPr/>
        </p:nvPicPr>
        <p:blipFill>
          <a:blip r:embed="rId4">
            <a:alphaModFix/>
          </a:blip>
          <a:stretch>
            <a:fillRect/>
          </a:stretch>
        </p:blipFill>
        <p:spPr>
          <a:xfrm>
            <a:off x="12559125" y="5996900"/>
            <a:ext cx="5101550" cy="4059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0BFAC"/>
        </a:solidFill>
      </p:bgPr>
    </p:bg>
    <p:spTree>
      <p:nvGrpSpPr>
        <p:cNvPr id="146" name="Shape 146"/>
        <p:cNvGrpSpPr/>
        <p:nvPr/>
      </p:nvGrpSpPr>
      <p:grpSpPr>
        <a:xfrm>
          <a:off x="0" y="0"/>
          <a:ext cx="0" cy="0"/>
          <a:chOff x="0" y="0"/>
          <a:chExt cx="0" cy="0"/>
        </a:xfrm>
      </p:grpSpPr>
      <p:grpSp>
        <p:nvGrpSpPr>
          <p:cNvPr id="147" name="Google Shape;147;g354f587484f_0_0"/>
          <p:cNvGrpSpPr/>
          <p:nvPr/>
        </p:nvGrpSpPr>
        <p:grpSpPr>
          <a:xfrm rot="-5400000">
            <a:off x="7124734" y="-8420114"/>
            <a:ext cx="4038606" cy="18288024"/>
            <a:chOff x="-53813" y="-1248"/>
            <a:chExt cx="285870" cy="2710582"/>
          </a:xfrm>
        </p:grpSpPr>
        <p:sp>
          <p:nvSpPr>
            <p:cNvPr id="148" name="Google Shape;148;g354f587484f_0_0"/>
            <p:cNvSpPr/>
            <p:nvPr/>
          </p:nvSpPr>
          <p:spPr>
            <a:xfrm>
              <a:off x="-53813" y="1"/>
              <a:ext cx="196325" cy="2709333"/>
            </a:xfrm>
            <a:custGeom>
              <a:rect b="b" l="l" r="r" t="t"/>
              <a:pathLst>
                <a:path extrusionOk="0" h="2709333" w="128949">
                  <a:moveTo>
                    <a:pt x="0" y="0"/>
                  </a:moveTo>
                  <a:lnTo>
                    <a:pt x="128949" y="0"/>
                  </a:lnTo>
                  <a:lnTo>
                    <a:pt x="128949" y="2709333"/>
                  </a:lnTo>
                  <a:lnTo>
                    <a:pt x="0" y="2709333"/>
                  </a:lnTo>
                  <a:close/>
                </a:path>
              </a:pathLst>
            </a:custGeom>
            <a:gradFill>
              <a:gsLst>
                <a:gs pos="0">
                  <a:srgbClr val="0A3F3A"/>
                </a:gs>
                <a:gs pos="50000">
                  <a:srgbClr val="116E71"/>
                </a:gs>
                <a:gs pos="100000">
                  <a:srgbClr val="43D8C6"/>
                </a:gs>
              </a:gsLst>
              <a:path path="circle">
                <a:fillToRect b="100%" r="100%"/>
              </a:path>
              <a:tileRect l="-100%" t="-10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 name="Google Shape;149;g354f587484f_0_0"/>
            <p:cNvSpPr txBox="1"/>
            <p:nvPr/>
          </p:nvSpPr>
          <p:spPr>
            <a:xfrm>
              <a:off x="103058" y="-1248"/>
              <a:ext cx="129000" cy="2709300"/>
            </a:xfrm>
            <a:prstGeom prst="rect">
              <a:avLst/>
            </a:prstGeom>
            <a:noFill/>
            <a:ln>
              <a:noFill/>
            </a:ln>
          </p:spPr>
          <p:txBody>
            <a:bodyPr anchorCtr="0" anchor="ctr" bIns="50800" lIns="50800" spcFirstLastPara="1" rIns="50800" wrap="square" tIns="50800">
              <a:noAutofit/>
            </a:bodyPr>
            <a:lstStyle/>
            <a:p>
              <a:pPr indent="0" lvl="0" marL="0" marR="0" rtl="0" algn="ctr">
                <a:lnSpc>
                  <a:spcPct val="151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50" name="Google Shape;150;g354f587484f_0_0"/>
          <p:cNvSpPr/>
          <p:nvPr/>
        </p:nvSpPr>
        <p:spPr>
          <a:xfrm>
            <a:off x="689375" y="3535575"/>
            <a:ext cx="8531070" cy="5710446"/>
          </a:xfrm>
          <a:custGeom>
            <a:rect b="b" l="l" r="r" t="t"/>
            <a:pathLst>
              <a:path extrusionOk="0" h="866532" w="2995986">
                <a:moveTo>
                  <a:pt x="0" y="0"/>
                </a:moveTo>
                <a:lnTo>
                  <a:pt x="2995986" y="0"/>
                </a:lnTo>
                <a:lnTo>
                  <a:pt x="2995986" y="866532"/>
                </a:lnTo>
                <a:lnTo>
                  <a:pt x="0" y="866532"/>
                </a:lnTo>
                <a:close/>
              </a:path>
            </a:pathLst>
          </a:custGeom>
          <a:solidFill>
            <a:srgbClr val="0A3F3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51" name="Google Shape;151;g354f587484f_0_0"/>
          <p:cNvPicPr preferRelativeResize="0"/>
          <p:nvPr/>
        </p:nvPicPr>
        <p:blipFill>
          <a:blip r:embed="rId3">
            <a:alphaModFix/>
          </a:blip>
          <a:stretch>
            <a:fillRect/>
          </a:stretch>
        </p:blipFill>
        <p:spPr>
          <a:xfrm>
            <a:off x="860036" y="3752850"/>
            <a:ext cx="8181989" cy="5282050"/>
          </a:xfrm>
          <a:prstGeom prst="rect">
            <a:avLst/>
          </a:prstGeom>
          <a:noFill/>
          <a:ln>
            <a:noFill/>
          </a:ln>
        </p:spPr>
      </p:pic>
      <p:sp>
        <p:nvSpPr>
          <p:cNvPr id="152" name="Google Shape;152;g354f587484f_0_0"/>
          <p:cNvSpPr txBox="1"/>
          <p:nvPr/>
        </p:nvSpPr>
        <p:spPr>
          <a:xfrm>
            <a:off x="1947899" y="739750"/>
            <a:ext cx="14392200" cy="1062000"/>
          </a:xfrm>
          <a:prstGeom prst="rect">
            <a:avLst/>
          </a:prstGeom>
          <a:noFill/>
          <a:ln>
            <a:noFill/>
          </a:ln>
        </p:spPr>
        <p:txBody>
          <a:bodyPr anchorCtr="0" anchor="t" bIns="0" lIns="0" spcFirstLastPara="1" rIns="0" wrap="square" tIns="0">
            <a:spAutoFit/>
          </a:bodyPr>
          <a:lstStyle/>
          <a:p>
            <a:pPr indent="0" lvl="0" marL="457200" marR="0" rtl="0" algn="ctr">
              <a:lnSpc>
                <a:spcPct val="139984"/>
              </a:lnSpc>
              <a:spcBef>
                <a:spcPts val="0"/>
              </a:spcBef>
              <a:spcAft>
                <a:spcPts val="0"/>
              </a:spcAft>
              <a:buNone/>
            </a:pPr>
            <a:r>
              <a:rPr b="1" lang="en-US" sz="6900">
                <a:solidFill>
                  <a:schemeClr val="lt1"/>
                </a:solidFill>
                <a:latin typeface="Poppins"/>
                <a:ea typeface="Poppins"/>
                <a:cs typeface="Poppins"/>
                <a:sym typeface="Poppins"/>
              </a:rPr>
              <a:t>Cart </a:t>
            </a:r>
            <a:r>
              <a:rPr b="1" lang="en-US" sz="6900">
                <a:solidFill>
                  <a:schemeClr val="lt1"/>
                </a:solidFill>
                <a:latin typeface="Poppins"/>
                <a:ea typeface="Poppins"/>
                <a:cs typeface="Poppins"/>
                <a:sym typeface="Poppins"/>
                <a:extLst>
                  <a:ext uri="http://customooxmlschemas.google.com/">
                    <go:slidesCustomData xmlns:go="http://customooxmlschemas.google.com/" textRoundtripDataId="0"/>
                  </a:ext>
                </a:extLst>
              </a:rPr>
              <a:t>Abandonment</a:t>
            </a:r>
            <a:endParaRPr b="1" sz="6900">
              <a:solidFill>
                <a:schemeClr val="lt1"/>
              </a:solidFill>
              <a:latin typeface="Poppins"/>
              <a:ea typeface="Poppins"/>
              <a:cs typeface="Poppins"/>
              <a:sym typeface="Poppins"/>
            </a:endParaRPr>
          </a:p>
        </p:txBody>
      </p:sp>
      <p:sp>
        <p:nvSpPr>
          <p:cNvPr id="153" name="Google Shape;153;g354f587484f_0_0"/>
          <p:cNvSpPr/>
          <p:nvPr/>
        </p:nvSpPr>
        <p:spPr>
          <a:xfrm>
            <a:off x="9696775" y="3535575"/>
            <a:ext cx="7901913" cy="5836093"/>
          </a:xfrm>
          <a:custGeom>
            <a:rect b="b" l="l" r="r" t="t"/>
            <a:pathLst>
              <a:path extrusionOk="0" h="866532" w="2995986">
                <a:moveTo>
                  <a:pt x="0" y="0"/>
                </a:moveTo>
                <a:lnTo>
                  <a:pt x="2995986" y="0"/>
                </a:lnTo>
                <a:lnTo>
                  <a:pt x="2995986" y="866532"/>
                </a:lnTo>
                <a:lnTo>
                  <a:pt x="0" y="866532"/>
                </a:lnTo>
                <a:close/>
              </a:path>
            </a:pathLst>
          </a:custGeom>
          <a:solidFill>
            <a:srgbClr val="0A3F3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54" name="Google Shape;154;g354f587484f_0_0" title="Screenshot 2025-05-06 at 10.29.09 PM.png"/>
          <p:cNvPicPr preferRelativeResize="0"/>
          <p:nvPr/>
        </p:nvPicPr>
        <p:blipFill>
          <a:blip r:embed="rId4">
            <a:alphaModFix/>
          </a:blip>
          <a:stretch>
            <a:fillRect/>
          </a:stretch>
        </p:blipFill>
        <p:spPr>
          <a:xfrm>
            <a:off x="9884650" y="3752849"/>
            <a:ext cx="7547381" cy="5431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grpSp>
        <p:nvGrpSpPr>
          <p:cNvPr id="159" name="Google Shape;159;g352cfb54940_0_17"/>
          <p:cNvGrpSpPr/>
          <p:nvPr/>
        </p:nvGrpSpPr>
        <p:grpSpPr>
          <a:xfrm>
            <a:off x="3547825" y="1668300"/>
            <a:ext cx="14788450" cy="8618701"/>
            <a:chOff x="0" y="0"/>
            <a:chExt cx="2996100" cy="866532"/>
          </a:xfrm>
        </p:grpSpPr>
        <p:sp>
          <p:nvSpPr>
            <p:cNvPr id="160" name="Google Shape;160;g352cfb54940_0_17"/>
            <p:cNvSpPr/>
            <p:nvPr/>
          </p:nvSpPr>
          <p:spPr>
            <a:xfrm>
              <a:off x="0" y="0"/>
              <a:ext cx="2995986" cy="866532"/>
            </a:xfrm>
            <a:custGeom>
              <a:rect b="b" l="l" r="r" t="t"/>
              <a:pathLst>
                <a:path extrusionOk="0" h="866532" w="2995986">
                  <a:moveTo>
                    <a:pt x="0" y="0"/>
                  </a:moveTo>
                  <a:lnTo>
                    <a:pt x="2995986" y="0"/>
                  </a:lnTo>
                  <a:lnTo>
                    <a:pt x="2995986" y="866532"/>
                  </a:lnTo>
                  <a:lnTo>
                    <a:pt x="0" y="866532"/>
                  </a:lnTo>
                  <a:close/>
                </a:path>
              </a:pathLst>
            </a:custGeom>
            <a:solidFill>
              <a:srgbClr val="80BFA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 name="Google Shape;161;g352cfb54940_0_17"/>
            <p:cNvSpPr txBox="1"/>
            <p:nvPr/>
          </p:nvSpPr>
          <p:spPr>
            <a:xfrm>
              <a:off x="0" y="0"/>
              <a:ext cx="2996100" cy="866400"/>
            </a:xfrm>
            <a:prstGeom prst="rect">
              <a:avLst/>
            </a:prstGeom>
            <a:solidFill>
              <a:srgbClr val="80BFAC"/>
            </a:solidFill>
            <a:ln>
              <a:noFill/>
            </a:ln>
          </p:spPr>
          <p:txBody>
            <a:bodyPr anchorCtr="0" anchor="ctr" bIns="50800" lIns="50800" spcFirstLastPara="1" rIns="50800" wrap="square" tIns="50800">
              <a:noAutofit/>
            </a:bodyPr>
            <a:lstStyle/>
            <a:p>
              <a:pPr indent="0" lvl="0" marL="0" marR="0" rtl="0" algn="ctr">
                <a:lnSpc>
                  <a:spcPct val="151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62" name="Google Shape;162;g352cfb54940_0_17"/>
          <p:cNvGrpSpPr/>
          <p:nvPr/>
        </p:nvGrpSpPr>
        <p:grpSpPr>
          <a:xfrm>
            <a:off x="0" y="76200"/>
            <a:ext cx="3547820" cy="10287066"/>
            <a:chOff x="0" y="0"/>
            <a:chExt cx="1888042" cy="2709333"/>
          </a:xfrm>
        </p:grpSpPr>
        <p:sp>
          <p:nvSpPr>
            <p:cNvPr id="163" name="Google Shape;163;g352cfb54940_0_17"/>
            <p:cNvSpPr/>
            <p:nvPr/>
          </p:nvSpPr>
          <p:spPr>
            <a:xfrm>
              <a:off x="0" y="0"/>
              <a:ext cx="1888042" cy="2709333"/>
            </a:xfrm>
            <a:custGeom>
              <a:rect b="b" l="l" r="r" t="t"/>
              <a:pathLst>
                <a:path extrusionOk="0" h="2709333" w="1888042">
                  <a:moveTo>
                    <a:pt x="0" y="0"/>
                  </a:moveTo>
                  <a:lnTo>
                    <a:pt x="1888042" y="0"/>
                  </a:lnTo>
                  <a:lnTo>
                    <a:pt x="1888042" y="2709333"/>
                  </a:lnTo>
                  <a:lnTo>
                    <a:pt x="0" y="2709333"/>
                  </a:lnTo>
                  <a:close/>
                </a:path>
              </a:pathLst>
            </a:custGeom>
            <a:gradFill>
              <a:gsLst>
                <a:gs pos="0">
                  <a:srgbClr val="2D8A8D"/>
                </a:gs>
                <a:gs pos="50000">
                  <a:srgbClr val="0A3F3A"/>
                </a:gs>
                <a:gs pos="100000">
                  <a:srgbClr val="2BA697"/>
                </a:gs>
              </a:gsLst>
              <a:path path="circle">
                <a:fillToRect b="100%" r="100%"/>
              </a:path>
              <a:tileRect l="-100%" t="-10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 name="Google Shape;164;g352cfb54940_0_17"/>
            <p:cNvSpPr txBox="1"/>
            <p:nvPr/>
          </p:nvSpPr>
          <p:spPr>
            <a:xfrm>
              <a:off x="0" y="0"/>
              <a:ext cx="1887900" cy="2709300"/>
            </a:xfrm>
            <a:prstGeom prst="rect">
              <a:avLst/>
            </a:prstGeom>
            <a:noFill/>
            <a:ln>
              <a:noFill/>
            </a:ln>
          </p:spPr>
          <p:txBody>
            <a:bodyPr anchorCtr="0" anchor="ctr" bIns="50800" lIns="50800" spcFirstLastPara="1" rIns="50800" wrap="square" tIns="50800">
              <a:noAutofit/>
            </a:bodyPr>
            <a:lstStyle/>
            <a:p>
              <a:pPr indent="0" lvl="0" marL="0" marR="0" rtl="0" algn="ctr">
                <a:lnSpc>
                  <a:spcPct val="151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65" name="Google Shape;165;g352cfb54940_0_17"/>
          <p:cNvSpPr txBox="1"/>
          <p:nvPr/>
        </p:nvSpPr>
        <p:spPr>
          <a:xfrm>
            <a:off x="299100" y="3817938"/>
            <a:ext cx="4272900" cy="2035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4408">
                <a:solidFill>
                  <a:srgbClr val="FFFFFF"/>
                </a:solidFill>
                <a:latin typeface="Poppins"/>
                <a:ea typeface="Poppins"/>
                <a:cs typeface="Poppins"/>
                <a:sym typeface="Poppins"/>
              </a:rPr>
              <a:t>Growth &amp; Resolution</a:t>
            </a:r>
            <a:endParaRPr b="1" sz="4408">
              <a:solidFill>
                <a:srgbClr val="FFFFFF"/>
              </a:solidFill>
              <a:latin typeface="Poppins"/>
              <a:ea typeface="Poppins"/>
              <a:cs typeface="Poppins"/>
              <a:sym typeface="Poppins"/>
            </a:endParaRPr>
          </a:p>
          <a:p>
            <a:pPr indent="0" lvl="0" marL="0" marR="0" rtl="0" algn="l">
              <a:lnSpc>
                <a:spcPct val="100000"/>
              </a:lnSpc>
              <a:spcBef>
                <a:spcPts val="0"/>
              </a:spcBef>
              <a:spcAft>
                <a:spcPts val="0"/>
              </a:spcAft>
              <a:buNone/>
            </a:pPr>
            <a:r>
              <a:rPr b="1" lang="en-US" sz="4408">
                <a:solidFill>
                  <a:srgbClr val="FFFFFF"/>
                </a:solidFill>
                <a:latin typeface="Poppins"/>
                <a:ea typeface="Poppins"/>
                <a:cs typeface="Poppins"/>
                <a:sym typeface="Poppins"/>
              </a:rPr>
              <a:t>of Issues</a:t>
            </a:r>
            <a:endParaRPr sz="100"/>
          </a:p>
        </p:txBody>
      </p:sp>
      <p:sp>
        <p:nvSpPr>
          <p:cNvPr id="166" name="Google Shape;166;g352cfb54940_0_17"/>
          <p:cNvSpPr txBox="1"/>
          <p:nvPr/>
        </p:nvSpPr>
        <p:spPr>
          <a:xfrm>
            <a:off x="5667388" y="315550"/>
            <a:ext cx="9351900" cy="677400"/>
          </a:xfrm>
          <a:prstGeom prst="rect">
            <a:avLst/>
          </a:prstGeom>
          <a:noFill/>
          <a:ln>
            <a:noFill/>
          </a:ln>
        </p:spPr>
        <p:txBody>
          <a:bodyPr anchorCtr="0" anchor="t" bIns="0" lIns="0" spcFirstLastPara="1" rIns="0" wrap="square" tIns="0">
            <a:spAutoFit/>
          </a:bodyPr>
          <a:lstStyle/>
          <a:p>
            <a:pPr indent="0" lvl="0" marL="0" rtl="0" algn="ctr">
              <a:lnSpc>
                <a:spcPct val="139984"/>
              </a:lnSpc>
              <a:spcBef>
                <a:spcPts val="0"/>
              </a:spcBef>
              <a:spcAft>
                <a:spcPts val="0"/>
              </a:spcAft>
              <a:buClr>
                <a:schemeClr val="dk1"/>
              </a:buClr>
              <a:buSzPts val="1100"/>
              <a:buFont typeface="Arial"/>
              <a:buNone/>
            </a:pPr>
            <a:r>
              <a:rPr b="1" lang="en-US" sz="4400">
                <a:solidFill>
                  <a:srgbClr val="0B4B49"/>
                </a:solidFill>
              </a:rPr>
              <a:t>Actionable Marketing Fixes</a:t>
            </a:r>
            <a:endParaRPr sz="4400">
              <a:solidFill>
                <a:srgbClr val="0B4B49"/>
              </a:solidFill>
            </a:endParaRPr>
          </a:p>
        </p:txBody>
      </p:sp>
      <p:sp>
        <p:nvSpPr>
          <p:cNvPr id="167" name="Google Shape;167;g352cfb54940_0_17"/>
          <p:cNvSpPr/>
          <p:nvPr/>
        </p:nvSpPr>
        <p:spPr>
          <a:xfrm>
            <a:off x="3832275" y="4724425"/>
            <a:ext cx="8688359" cy="2506444"/>
          </a:xfrm>
          <a:custGeom>
            <a:rect b="b" l="l" r="r" t="t"/>
            <a:pathLst>
              <a:path extrusionOk="0" h="866532" w="2995986">
                <a:moveTo>
                  <a:pt x="0" y="0"/>
                </a:moveTo>
                <a:lnTo>
                  <a:pt x="2995986" y="0"/>
                </a:lnTo>
                <a:lnTo>
                  <a:pt x="2995986" y="866532"/>
                </a:lnTo>
                <a:lnTo>
                  <a:pt x="0" y="86653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 name="Google Shape;168;g352cfb54940_0_17"/>
          <p:cNvSpPr/>
          <p:nvPr/>
        </p:nvSpPr>
        <p:spPr>
          <a:xfrm>
            <a:off x="12830524" y="1796975"/>
            <a:ext cx="4763618" cy="8398861"/>
          </a:xfrm>
          <a:custGeom>
            <a:rect b="b" l="l" r="r" t="t"/>
            <a:pathLst>
              <a:path extrusionOk="0" h="866532" w="2995986">
                <a:moveTo>
                  <a:pt x="0" y="0"/>
                </a:moveTo>
                <a:lnTo>
                  <a:pt x="2995986" y="0"/>
                </a:lnTo>
                <a:lnTo>
                  <a:pt x="2995986" y="866532"/>
                </a:lnTo>
                <a:lnTo>
                  <a:pt x="0" y="86653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69" name="Google Shape;169;g352cfb54940_0_17" title="Screenshot 2025-05-05 at 11.15.00 PM.png"/>
          <p:cNvPicPr preferRelativeResize="0"/>
          <p:nvPr/>
        </p:nvPicPr>
        <p:blipFill rotWithShape="1">
          <a:blip r:embed="rId3">
            <a:alphaModFix/>
          </a:blip>
          <a:srcRect b="50775" l="0" r="0" t="0"/>
          <a:stretch/>
        </p:blipFill>
        <p:spPr>
          <a:xfrm>
            <a:off x="13128150" y="2014025"/>
            <a:ext cx="4196700" cy="7927249"/>
          </a:xfrm>
          <a:prstGeom prst="rect">
            <a:avLst/>
          </a:prstGeom>
          <a:noFill/>
          <a:ln>
            <a:noFill/>
          </a:ln>
        </p:spPr>
      </p:pic>
      <p:sp>
        <p:nvSpPr>
          <p:cNvPr id="170" name="Google Shape;170;g352cfb54940_0_17"/>
          <p:cNvSpPr txBox="1"/>
          <p:nvPr/>
        </p:nvSpPr>
        <p:spPr>
          <a:xfrm>
            <a:off x="3705325" y="4852350"/>
            <a:ext cx="8442000" cy="2160900"/>
          </a:xfrm>
          <a:prstGeom prst="rect">
            <a:avLst/>
          </a:prstGeom>
          <a:noFill/>
          <a:ln>
            <a:noFill/>
          </a:ln>
        </p:spPr>
        <p:txBody>
          <a:bodyPr anchorCtr="0" anchor="t" bIns="0" lIns="0" spcFirstLastPara="1" rIns="0" wrap="square" tIns="0">
            <a:spAutoFit/>
          </a:bodyPr>
          <a:lstStyle/>
          <a:p>
            <a:pPr indent="0" lvl="0" marL="0" rtl="0" algn="ctr">
              <a:lnSpc>
                <a:spcPct val="139984"/>
              </a:lnSpc>
              <a:spcBef>
                <a:spcPts val="0"/>
              </a:spcBef>
              <a:spcAft>
                <a:spcPts val="0"/>
              </a:spcAft>
              <a:buNone/>
            </a:pPr>
            <a:r>
              <a:rPr b="1" lang="en-US" sz="2700">
                <a:solidFill>
                  <a:srgbClr val="0B4B49"/>
                </a:solidFill>
                <a:extLst>
                  <a:ext uri="http://customooxmlschemas.google.com/">
                    <go:slidesCustomData xmlns:go="http://customooxmlschemas.google.com/" textRoundtripDataId="1"/>
                  </a:ext>
                </a:extLst>
              </a:rPr>
              <a:t>Begin an Email Newsletter</a:t>
            </a:r>
            <a:endParaRPr b="1" sz="2700">
              <a:solidFill>
                <a:srgbClr val="0B4B49"/>
              </a:solidFill>
            </a:endParaRPr>
          </a:p>
          <a:p>
            <a:pPr indent="-400050" lvl="0" marL="914400" rtl="0" algn="just">
              <a:lnSpc>
                <a:spcPct val="139984"/>
              </a:lnSpc>
              <a:spcBef>
                <a:spcPts val="0"/>
              </a:spcBef>
              <a:spcAft>
                <a:spcPts val="0"/>
              </a:spcAft>
              <a:buClr>
                <a:srgbClr val="0B4B49"/>
              </a:buClr>
              <a:buSzPts val="2700"/>
              <a:buChar char="●"/>
            </a:pPr>
            <a:r>
              <a:rPr lang="en-US" sz="2700">
                <a:solidFill>
                  <a:srgbClr val="0B4B49"/>
                </a:solidFill>
              </a:rPr>
              <a:t>Inexpensive</a:t>
            </a:r>
            <a:endParaRPr sz="2700">
              <a:solidFill>
                <a:srgbClr val="0B4B49"/>
              </a:solidFill>
            </a:endParaRPr>
          </a:p>
          <a:p>
            <a:pPr indent="-400050" lvl="0" marL="914400" rtl="0" algn="just">
              <a:lnSpc>
                <a:spcPct val="139984"/>
              </a:lnSpc>
              <a:spcBef>
                <a:spcPts val="0"/>
              </a:spcBef>
              <a:spcAft>
                <a:spcPts val="0"/>
              </a:spcAft>
              <a:buClr>
                <a:srgbClr val="0B4B49"/>
              </a:buClr>
              <a:buSzPts val="2700"/>
              <a:buChar char="●"/>
            </a:pPr>
            <a:r>
              <a:rPr lang="en-US" sz="2700">
                <a:solidFill>
                  <a:srgbClr val="0B4B49"/>
                </a:solidFill>
              </a:rPr>
              <a:t>Customizable and versatile content</a:t>
            </a:r>
            <a:endParaRPr sz="2700">
              <a:solidFill>
                <a:srgbClr val="0B4B49"/>
              </a:solidFill>
            </a:endParaRPr>
          </a:p>
          <a:p>
            <a:pPr indent="-400050" lvl="0" marL="914400" rtl="0" algn="just">
              <a:lnSpc>
                <a:spcPct val="139984"/>
              </a:lnSpc>
              <a:spcBef>
                <a:spcPts val="0"/>
              </a:spcBef>
              <a:spcAft>
                <a:spcPts val="0"/>
              </a:spcAft>
              <a:buClr>
                <a:srgbClr val="0B4B49"/>
              </a:buClr>
              <a:buSzPts val="2700"/>
              <a:buChar char="●"/>
            </a:pPr>
            <a:r>
              <a:rPr lang="en-US" sz="2700">
                <a:solidFill>
                  <a:srgbClr val="0B4B49"/>
                </a:solidFill>
              </a:rPr>
              <a:t>Establish a regular line of direct communication</a:t>
            </a:r>
            <a:endParaRPr sz="2700">
              <a:solidFill>
                <a:srgbClr val="0B4B49"/>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grpSp>
        <p:nvGrpSpPr>
          <p:cNvPr id="175" name="Google Shape;175;g354f587484f_0_40"/>
          <p:cNvGrpSpPr/>
          <p:nvPr/>
        </p:nvGrpSpPr>
        <p:grpSpPr>
          <a:xfrm>
            <a:off x="3547825" y="1837216"/>
            <a:ext cx="14788450" cy="8449727"/>
            <a:chOff x="0" y="0"/>
            <a:chExt cx="2996100" cy="866532"/>
          </a:xfrm>
        </p:grpSpPr>
        <p:sp>
          <p:nvSpPr>
            <p:cNvPr id="176" name="Google Shape;176;g354f587484f_0_40"/>
            <p:cNvSpPr/>
            <p:nvPr/>
          </p:nvSpPr>
          <p:spPr>
            <a:xfrm>
              <a:off x="0" y="0"/>
              <a:ext cx="2995986" cy="866532"/>
            </a:xfrm>
            <a:custGeom>
              <a:rect b="b" l="l" r="r" t="t"/>
              <a:pathLst>
                <a:path extrusionOk="0" h="866532" w="2995986">
                  <a:moveTo>
                    <a:pt x="0" y="0"/>
                  </a:moveTo>
                  <a:lnTo>
                    <a:pt x="2995986" y="0"/>
                  </a:lnTo>
                  <a:lnTo>
                    <a:pt x="2995986" y="866532"/>
                  </a:lnTo>
                  <a:lnTo>
                    <a:pt x="0" y="866532"/>
                  </a:lnTo>
                  <a:close/>
                </a:path>
              </a:pathLst>
            </a:custGeom>
            <a:solidFill>
              <a:srgbClr val="2D8A8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 name="Google Shape;177;g354f587484f_0_40"/>
            <p:cNvSpPr txBox="1"/>
            <p:nvPr/>
          </p:nvSpPr>
          <p:spPr>
            <a:xfrm>
              <a:off x="0" y="0"/>
              <a:ext cx="2996100" cy="866400"/>
            </a:xfrm>
            <a:prstGeom prst="rect">
              <a:avLst/>
            </a:prstGeom>
            <a:solidFill>
              <a:srgbClr val="2D8A8D"/>
            </a:solidFill>
            <a:ln>
              <a:noFill/>
            </a:ln>
          </p:spPr>
          <p:txBody>
            <a:bodyPr anchorCtr="0" anchor="ctr" bIns="50800" lIns="50800" spcFirstLastPara="1" rIns="50800" wrap="square" tIns="50800">
              <a:noAutofit/>
            </a:bodyPr>
            <a:lstStyle/>
            <a:p>
              <a:pPr indent="0" lvl="0" marL="0" marR="0" rtl="0" algn="ctr">
                <a:lnSpc>
                  <a:spcPct val="151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78" name="Google Shape;178;g354f587484f_0_40"/>
          <p:cNvGrpSpPr/>
          <p:nvPr/>
        </p:nvGrpSpPr>
        <p:grpSpPr>
          <a:xfrm rot="-5400000">
            <a:off x="9867172" y="1866253"/>
            <a:ext cx="2053024" cy="14788369"/>
            <a:chOff x="0" y="0"/>
            <a:chExt cx="72900" cy="3033325"/>
          </a:xfrm>
        </p:grpSpPr>
        <p:sp>
          <p:nvSpPr>
            <p:cNvPr id="179" name="Google Shape;179;g354f587484f_0_40"/>
            <p:cNvSpPr/>
            <p:nvPr/>
          </p:nvSpPr>
          <p:spPr>
            <a:xfrm>
              <a:off x="0" y="0"/>
              <a:ext cx="72852" cy="3033325"/>
            </a:xfrm>
            <a:custGeom>
              <a:rect b="b" l="l" r="r" t="t"/>
              <a:pathLst>
                <a:path extrusionOk="0" h="3033325" w="72852">
                  <a:moveTo>
                    <a:pt x="0" y="0"/>
                  </a:moveTo>
                  <a:lnTo>
                    <a:pt x="72852" y="0"/>
                  </a:lnTo>
                  <a:lnTo>
                    <a:pt x="72852" y="3033325"/>
                  </a:lnTo>
                  <a:lnTo>
                    <a:pt x="0" y="3033325"/>
                  </a:lnTo>
                  <a:close/>
                </a:path>
              </a:pathLst>
            </a:custGeom>
            <a:solidFill>
              <a:srgbClr val="0B4B4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 name="Google Shape;180;g354f587484f_0_40"/>
            <p:cNvSpPr txBox="1"/>
            <p:nvPr/>
          </p:nvSpPr>
          <p:spPr>
            <a:xfrm>
              <a:off x="0" y="0"/>
              <a:ext cx="72900" cy="3033300"/>
            </a:xfrm>
            <a:prstGeom prst="rect">
              <a:avLst/>
            </a:prstGeom>
            <a:solidFill>
              <a:srgbClr val="0B4B49"/>
            </a:solidFill>
            <a:ln>
              <a:noFill/>
            </a:ln>
          </p:spPr>
          <p:txBody>
            <a:bodyPr anchorCtr="0" anchor="ctr" bIns="50800" lIns="50800" spcFirstLastPara="1" rIns="50800" wrap="square" tIns="50800">
              <a:noAutofit/>
            </a:bodyPr>
            <a:lstStyle/>
            <a:p>
              <a:pPr indent="0" lvl="0" marL="0" marR="0" rtl="0" algn="ctr">
                <a:lnSpc>
                  <a:spcPct val="151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81" name="Google Shape;181;g354f587484f_0_40"/>
          <p:cNvGrpSpPr/>
          <p:nvPr/>
        </p:nvGrpSpPr>
        <p:grpSpPr>
          <a:xfrm>
            <a:off x="0" y="0"/>
            <a:ext cx="3547820" cy="10287066"/>
            <a:chOff x="0" y="0"/>
            <a:chExt cx="1888042" cy="2709333"/>
          </a:xfrm>
        </p:grpSpPr>
        <p:sp>
          <p:nvSpPr>
            <p:cNvPr id="182" name="Google Shape;182;g354f587484f_0_40"/>
            <p:cNvSpPr/>
            <p:nvPr/>
          </p:nvSpPr>
          <p:spPr>
            <a:xfrm>
              <a:off x="0" y="0"/>
              <a:ext cx="1888042" cy="2709333"/>
            </a:xfrm>
            <a:custGeom>
              <a:rect b="b" l="l" r="r" t="t"/>
              <a:pathLst>
                <a:path extrusionOk="0" h="2709333" w="1888042">
                  <a:moveTo>
                    <a:pt x="0" y="0"/>
                  </a:moveTo>
                  <a:lnTo>
                    <a:pt x="1888042" y="0"/>
                  </a:lnTo>
                  <a:lnTo>
                    <a:pt x="1888042" y="2709333"/>
                  </a:lnTo>
                  <a:lnTo>
                    <a:pt x="0" y="2709333"/>
                  </a:lnTo>
                  <a:close/>
                </a:path>
              </a:pathLst>
            </a:custGeom>
            <a:gradFill>
              <a:gsLst>
                <a:gs pos="0">
                  <a:srgbClr val="2D8A8D"/>
                </a:gs>
                <a:gs pos="50000">
                  <a:srgbClr val="0A3F3A"/>
                </a:gs>
                <a:gs pos="100000">
                  <a:srgbClr val="2BA697"/>
                </a:gs>
              </a:gsLst>
              <a:path path="circle">
                <a:fillToRect b="100%" r="100%"/>
              </a:path>
              <a:tileRect l="-100%" t="-10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 name="Google Shape;183;g354f587484f_0_40"/>
            <p:cNvSpPr txBox="1"/>
            <p:nvPr/>
          </p:nvSpPr>
          <p:spPr>
            <a:xfrm>
              <a:off x="0" y="0"/>
              <a:ext cx="1887900" cy="2709300"/>
            </a:xfrm>
            <a:prstGeom prst="rect">
              <a:avLst/>
            </a:prstGeom>
            <a:noFill/>
            <a:ln>
              <a:noFill/>
            </a:ln>
          </p:spPr>
          <p:txBody>
            <a:bodyPr anchorCtr="0" anchor="ctr" bIns="50800" lIns="50800" spcFirstLastPara="1" rIns="50800" wrap="square" tIns="50800">
              <a:noAutofit/>
            </a:bodyPr>
            <a:lstStyle/>
            <a:p>
              <a:pPr indent="0" lvl="0" marL="0" marR="0" rtl="0" algn="ctr">
                <a:lnSpc>
                  <a:spcPct val="151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84" name="Google Shape;184;g354f587484f_0_40"/>
          <p:cNvSpPr txBox="1"/>
          <p:nvPr/>
        </p:nvSpPr>
        <p:spPr>
          <a:xfrm>
            <a:off x="299100" y="3817938"/>
            <a:ext cx="4272900" cy="2035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4408">
                <a:solidFill>
                  <a:srgbClr val="FFFFFF"/>
                </a:solidFill>
                <a:latin typeface="Poppins"/>
                <a:ea typeface="Poppins"/>
                <a:cs typeface="Poppins"/>
                <a:sym typeface="Poppins"/>
              </a:rPr>
              <a:t>Growth &amp; Resolution</a:t>
            </a:r>
            <a:endParaRPr b="1" sz="4408">
              <a:solidFill>
                <a:srgbClr val="FFFFFF"/>
              </a:solidFill>
              <a:latin typeface="Poppins"/>
              <a:ea typeface="Poppins"/>
              <a:cs typeface="Poppins"/>
              <a:sym typeface="Poppins"/>
            </a:endParaRPr>
          </a:p>
          <a:p>
            <a:pPr indent="0" lvl="0" marL="0" marR="0" rtl="0" algn="l">
              <a:lnSpc>
                <a:spcPct val="100000"/>
              </a:lnSpc>
              <a:spcBef>
                <a:spcPts val="0"/>
              </a:spcBef>
              <a:spcAft>
                <a:spcPts val="0"/>
              </a:spcAft>
              <a:buNone/>
            </a:pPr>
            <a:r>
              <a:rPr b="1" lang="en-US" sz="4408">
                <a:solidFill>
                  <a:srgbClr val="FFFFFF"/>
                </a:solidFill>
                <a:latin typeface="Poppins"/>
                <a:ea typeface="Poppins"/>
                <a:cs typeface="Poppins"/>
                <a:sym typeface="Poppins"/>
              </a:rPr>
              <a:t>of Issues</a:t>
            </a:r>
            <a:endParaRPr sz="100"/>
          </a:p>
        </p:txBody>
      </p:sp>
      <p:sp>
        <p:nvSpPr>
          <p:cNvPr id="185" name="Google Shape;185;g354f587484f_0_40"/>
          <p:cNvSpPr txBox="1"/>
          <p:nvPr/>
        </p:nvSpPr>
        <p:spPr>
          <a:xfrm>
            <a:off x="5520800" y="523450"/>
            <a:ext cx="9351900" cy="677400"/>
          </a:xfrm>
          <a:prstGeom prst="rect">
            <a:avLst/>
          </a:prstGeom>
          <a:noFill/>
          <a:ln>
            <a:noFill/>
          </a:ln>
        </p:spPr>
        <p:txBody>
          <a:bodyPr anchorCtr="0" anchor="t" bIns="0" lIns="0" spcFirstLastPara="1" rIns="0" wrap="square" tIns="0">
            <a:spAutoFit/>
          </a:bodyPr>
          <a:lstStyle/>
          <a:p>
            <a:pPr indent="0" lvl="0" marL="0" rtl="0" algn="ctr">
              <a:lnSpc>
                <a:spcPct val="139984"/>
              </a:lnSpc>
              <a:spcBef>
                <a:spcPts val="0"/>
              </a:spcBef>
              <a:spcAft>
                <a:spcPts val="0"/>
              </a:spcAft>
              <a:buClr>
                <a:schemeClr val="dk1"/>
              </a:buClr>
              <a:buSzPts val="1100"/>
              <a:buFont typeface="Arial"/>
              <a:buNone/>
            </a:pPr>
            <a:r>
              <a:rPr b="1" lang="en-US" sz="4400">
                <a:solidFill>
                  <a:srgbClr val="0B4B49"/>
                </a:solidFill>
              </a:rPr>
              <a:t>Actionable Marketing Fixes</a:t>
            </a:r>
            <a:endParaRPr sz="4400">
              <a:solidFill>
                <a:srgbClr val="0B4B49"/>
              </a:solidFill>
            </a:endParaRPr>
          </a:p>
        </p:txBody>
      </p:sp>
      <p:sp>
        <p:nvSpPr>
          <p:cNvPr id="186" name="Google Shape;186;g354f587484f_0_40"/>
          <p:cNvSpPr txBox="1"/>
          <p:nvPr/>
        </p:nvSpPr>
        <p:spPr>
          <a:xfrm>
            <a:off x="3571950" y="8244488"/>
            <a:ext cx="147402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lt1"/>
                </a:solidFill>
              </a:rPr>
              <a:t>Spectrum News Staff. “Thrifting: The Rising Shopping Trend.” Spectrum News, March 20, 2024. https://spectrumlocalnews.com/nys/central-ny/news/2024/03/20/thrifting--the-rising-shopping-trend</a:t>
            </a:r>
            <a:endParaRPr sz="1500">
              <a:solidFill>
                <a:schemeClr val="lt1"/>
              </a:solidFill>
            </a:endParaRPr>
          </a:p>
          <a:p>
            <a:pPr indent="0" lvl="0" marL="0" rtl="0" algn="l">
              <a:spcBef>
                <a:spcPts val="0"/>
              </a:spcBef>
              <a:spcAft>
                <a:spcPts val="0"/>
              </a:spcAft>
              <a:buNone/>
            </a:pPr>
            <a:r>
              <a:t/>
            </a:r>
            <a:endParaRPr sz="1500">
              <a:solidFill>
                <a:schemeClr val="lt1"/>
              </a:solidFill>
            </a:endParaRPr>
          </a:p>
          <a:p>
            <a:pPr indent="0" lvl="0" marL="0" rtl="0" algn="l">
              <a:spcBef>
                <a:spcPts val="0"/>
              </a:spcBef>
              <a:spcAft>
                <a:spcPts val="0"/>
              </a:spcAft>
              <a:buNone/>
            </a:pPr>
            <a:r>
              <a:rPr lang="en-US" sz="1500">
                <a:solidFill>
                  <a:schemeClr val="lt1"/>
                </a:solidFill>
              </a:rPr>
              <a:t>Sachmechi, Natasha. “Brooklyn Flea Market Reaches Deal to Stay in DUMBO’s Archway Plaza.” New York Business Journal, April 4, 2025. https://www.bizjournals.com/newyork/news/2025/04/04/brooklyn-flea-dumbo-agreement-archway-plaza.html</a:t>
            </a:r>
            <a:endParaRPr sz="1500">
              <a:solidFill>
                <a:schemeClr val="lt1"/>
              </a:solidFill>
            </a:endParaRPr>
          </a:p>
          <a:p>
            <a:pPr indent="0" lvl="0" marL="0" rtl="0" algn="l">
              <a:spcBef>
                <a:spcPts val="0"/>
              </a:spcBef>
              <a:spcAft>
                <a:spcPts val="0"/>
              </a:spcAft>
              <a:buNone/>
            </a:pPr>
            <a:r>
              <a:t/>
            </a:r>
            <a:endParaRPr sz="1500">
              <a:solidFill>
                <a:schemeClr val="lt1"/>
              </a:solidFill>
            </a:endParaRPr>
          </a:p>
          <a:p>
            <a:pPr indent="0" lvl="0" marL="0" rtl="0" algn="l">
              <a:spcBef>
                <a:spcPts val="0"/>
              </a:spcBef>
              <a:spcAft>
                <a:spcPts val="0"/>
              </a:spcAft>
              <a:buNone/>
            </a:pPr>
            <a:r>
              <a:rPr lang="en-US" sz="1500">
                <a:solidFill>
                  <a:schemeClr val="lt1"/>
                </a:solidFill>
              </a:rPr>
              <a:t>Dai, Serena. “Queens Night Market Reopens in April With Dozens of Food Vendors.” Eater NY, March 12, 2024. https://ny.eater.com/2024/3/12/24098404/queens-night-market-reopening-dates-2024</a:t>
            </a:r>
            <a:endParaRPr sz="1500">
              <a:solidFill>
                <a:schemeClr val="lt1"/>
              </a:solidFill>
            </a:endParaRPr>
          </a:p>
        </p:txBody>
      </p:sp>
      <p:sp>
        <p:nvSpPr>
          <p:cNvPr id="187" name="Google Shape;187;g354f587484f_0_40"/>
          <p:cNvSpPr/>
          <p:nvPr/>
        </p:nvSpPr>
        <p:spPr>
          <a:xfrm>
            <a:off x="3648150" y="2715050"/>
            <a:ext cx="7557375" cy="5311841"/>
          </a:xfrm>
          <a:custGeom>
            <a:rect b="b" l="l" r="r" t="t"/>
            <a:pathLst>
              <a:path extrusionOk="0" h="866532" w="2995986">
                <a:moveTo>
                  <a:pt x="0" y="0"/>
                </a:moveTo>
                <a:lnTo>
                  <a:pt x="2995986" y="0"/>
                </a:lnTo>
                <a:lnTo>
                  <a:pt x="2995986" y="866532"/>
                </a:lnTo>
                <a:lnTo>
                  <a:pt x="0" y="86653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88" name="Google Shape;188;g354f587484f_0_40" title="Screenshot 2025-05-05 at 11.00.11 PM.png"/>
          <p:cNvPicPr preferRelativeResize="0"/>
          <p:nvPr/>
        </p:nvPicPr>
        <p:blipFill>
          <a:blip r:embed="rId3">
            <a:alphaModFix/>
          </a:blip>
          <a:stretch>
            <a:fillRect/>
          </a:stretch>
        </p:blipFill>
        <p:spPr>
          <a:xfrm>
            <a:off x="3769826" y="4183231"/>
            <a:ext cx="3286350" cy="3224771"/>
          </a:xfrm>
          <a:prstGeom prst="rect">
            <a:avLst/>
          </a:prstGeom>
          <a:noFill/>
          <a:ln>
            <a:noFill/>
          </a:ln>
        </p:spPr>
      </p:pic>
      <p:pic>
        <p:nvPicPr>
          <p:cNvPr id="189" name="Google Shape;189;g354f587484f_0_40" title="Screenshot 2025-05-05 at 11.04.54 PM.png"/>
          <p:cNvPicPr preferRelativeResize="0"/>
          <p:nvPr/>
        </p:nvPicPr>
        <p:blipFill>
          <a:blip r:embed="rId4">
            <a:alphaModFix/>
          </a:blip>
          <a:stretch>
            <a:fillRect/>
          </a:stretch>
        </p:blipFill>
        <p:spPr>
          <a:xfrm>
            <a:off x="7461050" y="4093450"/>
            <a:ext cx="3671401" cy="3464915"/>
          </a:xfrm>
          <a:prstGeom prst="rect">
            <a:avLst/>
          </a:prstGeom>
          <a:noFill/>
          <a:ln>
            <a:noFill/>
          </a:ln>
        </p:spPr>
      </p:pic>
      <p:sp>
        <p:nvSpPr>
          <p:cNvPr id="190" name="Google Shape;190;g354f587484f_0_40"/>
          <p:cNvSpPr txBox="1"/>
          <p:nvPr/>
        </p:nvSpPr>
        <p:spPr>
          <a:xfrm>
            <a:off x="7007251" y="5844288"/>
            <a:ext cx="507600" cy="384900"/>
          </a:xfrm>
          <a:prstGeom prst="rect">
            <a:avLst/>
          </a:prstGeom>
          <a:noFill/>
          <a:ln>
            <a:noFill/>
          </a:ln>
        </p:spPr>
        <p:txBody>
          <a:bodyPr anchorCtr="0" anchor="t" bIns="0" lIns="0" spcFirstLastPara="1" rIns="0" wrap="square" tIns="0">
            <a:spAutoFit/>
          </a:bodyPr>
          <a:lstStyle/>
          <a:p>
            <a:pPr indent="0" lvl="0" marL="0" rtl="0" algn="ctr">
              <a:lnSpc>
                <a:spcPct val="139984"/>
              </a:lnSpc>
              <a:spcBef>
                <a:spcPts val="0"/>
              </a:spcBef>
              <a:spcAft>
                <a:spcPts val="0"/>
              </a:spcAft>
              <a:buNone/>
            </a:pPr>
            <a:r>
              <a:rPr b="1" lang="en-US" sz="2500">
                <a:solidFill>
                  <a:srgbClr val="0A3F3A"/>
                </a:solidFill>
              </a:rPr>
              <a:t>vs</a:t>
            </a:r>
            <a:endParaRPr sz="2500">
              <a:solidFill>
                <a:srgbClr val="0A3F3A"/>
              </a:solidFill>
            </a:endParaRPr>
          </a:p>
        </p:txBody>
      </p:sp>
      <p:sp>
        <p:nvSpPr>
          <p:cNvPr id="191" name="Google Shape;191;g354f587484f_0_40"/>
          <p:cNvSpPr txBox="1"/>
          <p:nvPr/>
        </p:nvSpPr>
        <p:spPr>
          <a:xfrm>
            <a:off x="8117926" y="3428988"/>
            <a:ext cx="2207700" cy="384900"/>
          </a:xfrm>
          <a:prstGeom prst="rect">
            <a:avLst/>
          </a:prstGeom>
          <a:noFill/>
          <a:ln>
            <a:noFill/>
          </a:ln>
        </p:spPr>
        <p:txBody>
          <a:bodyPr anchorCtr="0" anchor="t" bIns="0" lIns="0" spcFirstLastPara="1" rIns="0" wrap="square" tIns="0">
            <a:spAutoFit/>
          </a:bodyPr>
          <a:lstStyle/>
          <a:p>
            <a:pPr indent="0" lvl="0" marL="0" rtl="0" algn="ctr">
              <a:lnSpc>
                <a:spcPct val="139984"/>
              </a:lnSpc>
              <a:spcBef>
                <a:spcPts val="0"/>
              </a:spcBef>
              <a:spcAft>
                <a:spcPts val="0"/>
              </a:spcAft>
              <a:buNone/>
            </a:pPr>
            <a:r>
              <a:rPr b="1" lang="en-US" sz="2500">
                <a:solidFill>
                  <a:srgbClr val="0A3F3A"/>
                </a:solidFill>
              </a:rPr>
              <a:t>Premium</a:t>
            </a:r>
            <a:endParaRPr sz="2500">
              <a:solidFill>
                <a:srgbClr val="0A3F3A"/>
              </a:solidFill>
            </a:endParaRPr>
          </a:p>
        </p:txBody>
      </p:sp>
      <p:sp>
        <p:nvSpPr>
          <p:cNvPr id="192" name="Google Shape;192;g354f587484f_0_40"/>
          <p:cNvSpPr txBox="1"/>
          <p:nvPr/>
        </p:nvSpPr>
        <p:spPr>
          <a:xfrm>
            <a:off x="4124003" y="3429000"/>
            <a:ext cx="2801100" cy="384900"/>
          </a:xfrm>
          <a:prstGeom prst="rect">
            <a:avLst/>
          </a:prstGeom>
          <a:noFill/>
          <a:ln>
            <a:noFill/>
          </a:ln>
        </p:spPr>
        <p:txBody>
          <a:bodyPr anchorCtr="0" anchor="t" bIns="0" lIns="0" spcFirstLastPara="1" rIns="0" wrap="square" tIns="0">
            <a:spAutoFit/>
          </a:bodyPr>
          <a:lstStyle/>
          <a:p>
            <a:pPr indent="0" lvl="0" marL="0" rtl="0" algn="ctr">
              <a:lnSpc>
                <a:spcPct val="139984"/>
              </a:lnSpc>
              <a:spcBef>
                <a:spcPts val="0"/>
              </a:spcBef>
              <a:spcAft>
                <a:spcPts val="0"/>
              </a:spcAft>
              <a:buNone/>
            </a:pPr>
            <a:r>
              <a:rPr b="1" lang="en-US" sz="2500">
                <a:solidFill>
                  <a:srgbClr val="0A3F3A"/>
                </a:solidFill>
              </a:rPr>
              <a:t>Thrift/Introductory</a:t>
            </a:r>
            <a:endParaRPr sz="2500">
              <a:solidFill>
                <a:srgbClr val="0A3F3A"/>
              </a:solidFill>
            </a:endParaRPr>
          </a:p>
        </p:txBody>
      </p:sp>
      <p:sp>
        <p:nvSpPr>
          <p:cNvPr id="193" name="Google Shape;193;g354f587484f_0_40"/>
          <p:cNvSpPr/>
          <p:nvPr/>
        </p:nvSpPr>
        <p:spPr>
          <a:xfrm>
            <a:off x="11352425" y="2716175"/>
            <a:ext cx="6568699" cy="5311841"/>
          </a:xfrm>
          <a:custGeom>
            <a:rect b="b" l="l" r="r" t="t"/>
            <a:pathLst>
              <a:path extrusionOk="0" h="866532" w="2995986">
                <a:moveTo>
                  <a:pt x="0" y="0"/>
                </a:moveTo>
                <a:lnTo>
                  <a:pt x="2995986" y="0"/>
                </a:lnTo>
                <a:lnTo>
                  <a:pt x="2995986" y="866532"/>
                </a:lnTo>
                <a:lnTo>
                  <a:pt x="0" y="86653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 name="Google Shape;194;g354f587484f_0_40"/>
          <p:cNvSpPr txBox="1"/>
          <p:nvPr/>
        </p:nvSpPr>
        <p:spPr>
          <a:xfrm>
            <a:off x="11518438" y="2946950"/>
            <a:ext cx="6084600" cy="4814400"/>
          </a:xfrm>
          <a:prstGeom prst="rect">
            <a:avLst/>
          </a:prstGeom>
          <a:noFill/>
          <a:ln>
            <a:noFill/>
          </a:ln>
        </p:spPr>
        <p:txBody>
          <a:bodyPr anchorCtr="0" anchor="t" bIns="0" lIns="0" spcFirstLastPara="1" rIns="0" wrap="square" tIns="0">
            <a:spAutoFit/>
          </a:bodyPr>
          <a:lstStyle/>
          <a:p>
            <a:pPr indent="0" lvl="0" marL="0" rtl="0" algn="ctr">
              <a:lnSpc>
                <a:spcPct val="139984"/>
              </a:lnSpc>
              <a:spcBef>
                <a:spcPts val="0"/>
              </a:spcBef>
              <a:spcAft>
                <a:spcPts val="0"/>
              </a:spcAft>
              <a:buNone/>
            </a:pPr>
            <a:r>
              <a:rPr b="1" lang="en-US" sz="2300">
                <a:solidFill>
                  <a:srgbClr val="0B4B49"/>
                </a:solidFill>
              </a:rPr>
              <a:t>Target Some Products to </a:t>
            </a:r>
            <a:endParaRPr b="1" sz="2300">
              <a:solidFill>
                <a:srgbClr val="0B4B49"/>
              </a:solidFill>
            </a:endParaRPr>
          </a:p>
          <a:p>
            <a:pPr indent="0" lvl="0" marL="0" rtl="0" algn="ctr">
              <a:lnSpc>
                <a:spcPct val="139984"/>
              </a:lnSpc>
              <a:spcBef>
                <a:spcPts val="0"/>
              </a:spcBef>
              <a:spcAft>
                <a:spcPts val="0"/>
              </a:spcAft>
              <a:buNone/>
            </a:pPr>
            <a:r>
              <a:rPr b="1" lang="en-US" sz="2300">
                <a:solidFill>
                  <a:srgbClr val="0B4B49"/>
                </a:solidFill>
              </a:rPr>
              <a:t>Thrift/Flea Market Customers</a:t>
            </a:r>
            <a:endParaRPr b="1" sz="2300">
              <a:solidFill>
                <a:srgbClr val="0B4B49"/>
              </a:solidFill>
            </a:endParaRPr>
          </a:p>
          <a:p>
            <a:pPr indent="-374650" lvl="0" marL="457200" rtl="0" algn="just">
              <a:lnSpc>
                <a:spcPct val="139984"/>
              </a:lnSpc>
              <a:spcBef>
                <a:spcPts val="0"/>
              </a:spcBef>
              <a:spcAft>
                <a:spcPts val="0"/>
              </a:spcAft>
              <a:buClr>
                <a:srgbClr val="0B4B49"/>
              </a:buClr>
              <a:buSzPts val="2300"/>
              <a:buChar char="●"/>
            </a:pPr>
            <a:r>
              <a:rPr lang="en-US" sz="2300">
                <a:solidFill>
                  <a:srgbClr val="0B4B49"/>
                </a:solidFill>
              </a:rPr>
              <a:t>Create a safer space for an initial </a:t>
            </a:r>
            <a:r>
              <a:rPr lang="en-US" sz="2300">
                <a:solidFill>
                  <a:srgbClr val="0B4B49"/>
                </a:solidFill>
              </a:rPr>
              <a:t>purchase</a:t>
            </a:r>
            <a:endParaRPr sz="2300">
              <a:solidFill>
                <a:srgbClr val="0B4B49"/>
              </a:solidFill>
            </a:endParaRPr>
          </a:p>
          <a:p>
            <a:pPr indent="-374650" lvl="0" marL="457200" rtl="0" algn="just">
              <a:lnSpc>
                <a:spcPct val="139984"/>
              </a:lnSpc>
              <a:spcBef>
                <a:spcPts val="0"/>
              </a:spcBef>
              <a:spcAft>
                <a:spcPts val="0"/>
              </a:spcAft>
              <a:buClr>
                <a:srgbClr val="0B4B49"/>
              </a:buClr>
              <a:buSzPts val="2300"/>
              <a:buChar char="●"/>
            </a:pPr>
            <a:r>
              <a:rPr lang="en-US" sz="2300">
                <a:solidFill>
                  <a:srgbClr val="0B4B49"/>
                </a:solidFill>
                <a:extLst>
                  <a:ext uri="http://customooxmlschemas.google.com/">
                    <go:slidesCustomData xmlns:go="http://customooxmlschemas.google.com/" textRoundtripDataId="2"/>
                  </a:ext>
                </a:extLst>
              </a:rPr>
              <a:t>Market</a:t>
            </a:r>
            <a:r>
              <a:rPr lang="en-US" sz="2300">
                <a:solidFill>
                  <a:srgbClr val="0B4B49"/>
                </a:solidFill>
                <a:extLst>
                  <a:ext uri="http://customooxmlschemas.google.com/">
                    <go:slidesCustomData xmlns:go="http://customooxmlschemas.google.com/" textRoundtripDataId="3"/>
                  </a:ext>
                </a:extLst>
              </a:rPr>
              <a:t> products to the t</a:t>
            </a:r>
            <a:r>
              <a:rPr lang="en-US" sz="2300">
                <a:solidFill>
                  <a:srgbClr val="0B4B49"/>
                </a:solidFill>
                <a:extLst>
                  <a:ext uri="http://customooxmlschemas.google.com/">
                    <go:slidesCustomData xmlns:go="http://customooxmlschemas.google.com/" textRoundtripDataId="4"/>
                  </a:ext>
                </a:extLst>
              </a:rPr>
              <a:t>hrifting/flea market audience</a:t>
            </a:r>
            <a:endParaRPr sz="2300">
              <a:solidFill>
                <a:srgbClr val="0B4B49"/>
              </a:solidFill>
              <a:extLst>
                <a:ext uri="http://customooxmlschemas.google.com/">
                  <go:slidesCustomData xmlns:go="http://customooxmlschemas.google.com/" textRoundtripDataId="5"/>
                </a:ext>
              </a:extLst>
            </a:endParaRPr>
          </a:p>
          <a:p>
            <a:pPr indent="-374650" lvl="0" marL="457200" rtl="0" algn="just">
              <a:lnSpc>
                <a:spcPct val="139984"/>
              </a:lnSpc>
              <a:spcBef>
                <a:spcPts val="0"/>
              </a:spcBef>
              <a:spcAft>
                <a:spcPts val="0"/>
              </a:spcAft>
              <a:buClr>
                <a:srgbClr val="0B4B49"/>
              </a:buClr>
              <a:buSzPts val="2300"/>
              <a:buChar char="●"/>
            </a:pPr>
            <a:r>
              <a:rPr lang="en-US" sz="2300">
                <a:solidFill>
                  <a:srgbClr val="0B4B49"/>
                </a:solidFill>
              </a:rPr>
              <a:t>Smaller pieces below $200</a:t>
            </a:r>
            <a:endParaRPr sz="2300">
              <a:solidFill>
                <a:srgbClr val="0B4B49"/>
              </a:solidFill>
            </a:endParaRPr>
          </a:p>
          <a:p>
            <a:pPr indent="-374650" lvl="0" marL="457200" rtl="0" algn="just">
              <a:lnSpc>
                <a:spcPct val="139984"/>
              </a:lnSpc>
              <a:spcBef>
                <a:spcPts val="0"/>
              </a:spcBef>
              <a:spcAft>
                <a:spcPts val="0"/>
              </a:spcAft>
              <a:buClr>
                <a:srgbClr val="0B4B49"/>
              </a:buClr>
              <a:buSzPts val="2300"/>
              <a:buChar char="●"/>
            </a:pPr>
            <a:r>
              <a:rPr lang="en-US" sz="2300">
                <a:solidFill>
                  <a:srgbClr val="0B4B49"/>
                </a:solidFill>
              </a:rPr>
              <a:t>Integrate with a local NYC community </a:t>
            </a:r>
            <a:endParaRPr sz="2300">
              <a:solidFill>
                <a:srgbClr val="0B4B49"/>
              </a:solidFill>
            </a:endParaRPr>
          </a:p>
          <a:p>
            <a:pPr indent="-374650" lvl="0" marL="457200" rtl="0" algn="just">
              <a:lnSpc>
                <a:spcPct val="139984"/>
              </a:lnSpc>
              <a:spcBef>
                <a:spcPts val="0"/>
              </a:spcBef>
              <a:spcAft>
                <a:spcPts val="0"/>
              </a:spcAft>
              <a:buClr>
                <a:srgbClr val="0B4B49"/>
              </a:buClr>
              <a:buSzPts val="2300"/>
              <a:buChar char="●"/>
            </a:pPr>
            <a:r>
              <a:rPr lang="en-US" sz="2300">
                <a:solidFill>
                  <a:srgbClr val="0B4B49"/>
                </a:solidFill>
                <a:extLst>
                  <a:ext uri="http://customooxmlschemas.google.com/">
                    <go:slidesCustomData xmlns:go="http://customooxmlschemas.google.com/" textRoundtripDataId="6"/>
                  </a:ext>
                </a:extLst>
              </a:rPr>
              <a:t>Collaborate with jewelry makers or others in the thrifting/flea market space on digital content</a:t>
            </a:r>
            <a:endParaRPr sz="2300">
              <a:solidFill>
                <a:srgbClr val="0B4B49"/>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grpSp>
        <p:nvGrpSpPr>
          <p:cNvPr id="199" name="Google Shape;199;g354f587484f_0_11"/>
          <p:cNvGrpSpPr/>
          <p:nvPr/>
        </p:nvGrpSpPr>
        <p:grpSpPr>
          <a:xfrm>
            <a:off x="3547826" y="2143100"/>
            <a:ext cx="14788450" cy="8143841"/>
            <a:chOff x="0" y="0"/>
            <a:chExt cx="2996100" cy="866532"/>
          </a:xfrm>
        </p:grpSpPr>
        <p:sp>
          <p:nvSpPr>
            <p:cNvPr id="200" name="Google Shape;200;g354f587484f_0_11"/>
            <p:cNvSpPr/>
            <p:nvPr/>
          </p:nvSpPr>
          <p:spPr>
            <a:xfrm>
              <a:off x="0" y="0"/>
              <a:ext cx="2995986" cy="866532"/>
            </a:xfrm>
            <a:custGeom>
              <a:rect b="b" l="l" r="r" t="t"/>
              <a:pathLst>
                <a:path extrusionOk="0" h="866532" w="2995986">
                  <a:moveTo>
                    <a:pt x="0" y="0"/>
                  </a:moveTo>
                  <a:lnTo>
                    <a:pt x="2995986" y="0"/>
                  </a:lnTo>
                  <a:lnTo>
                    <a:pt x="2995986" y="866532"/>
                  </a:lnTo>
                  <a:lnTo>
                    <a:pt x="0" y="866532"/>
                  </a:lnTo>
                  <a:close/>
                </a:path>
              </a:pathLst>
            </a:custGeom>
            <a:solidFill>
              <a:srgbClr val="80BFA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 name="Google Shape;201;g354f587484f_0_11"/>
            <p:cNvSpPr txBox="1"/>
            <p:nvPr/>
          </p:nvSpPr>
          <p:spPr>
            <a:xfrm>
              <a:off x="0" y="0"/>
              <a:ext cx="2996100" cy="866400"/>
            </a:xfrm>
            <a:prstGeom prst="rect">
              <a:avLst/>
            </a:prstGeom>
            <a:solidFill>
              <a:srgbClr val="2D8A8D"/>
            </a:solidFill>
            <a:ln>
              <a:noFill/>
            </a:ln>
          </p:spPr>
          <p:txBody>
            <a:bodyPr anchorCtr="0" anchor="ctr" bIns="50800" lIns="50800" spcFirstLastPara="1" rIns="50800" wrap="square" tIns="50800">
              <a:noAutofit/>
            </a:bodyPr>
            <a:lstStyle/>
            <a:p>
              <a:pPr indent="0" lvl="0" marL="0" marR="0" rtl="0" algn="ctr">
                <a:lnSpc>
                  <a:spcPct val="151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02" name="Google Shape;202;g354f587484f_0_11"/>
          <p:cNvSpPr/>
          <p:nvPr/>
        </p:nvSpPr>
        <p:spPr>
          <a:xfrm>
            <a:off x="4528312" y="3186373"/>
            <a:ext cx="6568699" cy="2993868"/>
          </a:xfrm>
          <a:custGeom>
            <a:rect b="b" l="l" r="r" t="t"/>
            <a:pathLst>
              <a:path extrusionOk="0" h="866532" w="2995986">
                <a:moveTo>
                  <a:pt x="0" y="0"/>
                </a:moveTo>
                <a:lnTo>
                  <a:pt x="2995986" y="0"/>
                </a:lnTo>
                <a:lnTo>
                  <a:pt x="2995986" y="866532"/>
                </a:lnTo>
                <a:lnTo>
                  <a:pt x="0" y="86653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 name="Google Shape;203;g354f587484f_0_11"/>
          <p:cNvSpPr txBox="1"/>
          <p:nvPr/>
        </p:nvSpPr>
        <p:spPr>
          <a:xfrm>
            <a:off x="4680713" y="3413438"/>
            <a:ext cx="6084600" cy="2539500"/>
          </a:xfrm>
          <a:prstGeom prst="rect">
            <a:avLst/>
          </a:prstGeom>
          <a:noFill/>
          <a:ln>
            <a:noFill/>
          </a:ln>
        </p:spPr>
        <p:txBody>
          <a:bodyPr anchorCtr="0" anchor="t" bIns="0" lIns="0" spcFirstLastPara="1" rIns="0" wrap="square" tIns="0">
            <a:spAutoFit/>
          </a:bodyPr>
          <a:lstStyle/>
          <a:p>
            <a:pPr indent="0" lvl="0" marL="0" rtl="0" algn="ctr">
              <a:lnSpc>
                <a:spcPct val="139984"/>
              </a:lnSpc>
              <a:spcBef>
                <a:spcPts val="0"/>
              </a:spcBef>
              <a:spcAft>
                <a:spcPts val="0"/>
              </a:spcAft>
              <a:buNone/>
            </a:pPr>
            <a:r>
              <a:rPr b="1" lang="en-US" sz="2500">
                <a:solidFill>
                  <a:srgbClr val="0B4B49"/>
                </a:solidFill>
              </a:rPr>
              <a:t>Actionable GA Fixes</a:t>
            </a:r>
            <a:endParaRPr sz="2500">
              <a:solidFill>
                <a:srgbClr val="0B4B49"/>
              </a:solidFill>
            </a:endParaRPr>
          </a:p>
          <a:p>
            <a:pPr indent="-387350" lvl="0" marL="457200" rtl="0" algn="just">
              <a:lnSpc>
                <a:spcPct val="139984"/>
              </a:lnSpc>
              <a:spcBef>
                <a:spcPts val="0"/>
              </a:spcBef>
              <a:spcAft>
                <a:spcPts val="0"/>
              </a:spcAft>
              <a:buClr>
                <a:srgbClr val="0B4B49"/>
              </a:buClr>
              <a:buSzPts val="2500"/>
              <a:buChar char="●"/>
            </a:pPr>
            <a:r>
              <a:rPr lang="en-US" sz="2500">
                <a:solidFill>
                  <a:srgbClr val="0B4B49"/>
                </a:solidFill>
              </a:rPr>
              <a:t>Conversion Tags: “Email Signup”, “Purchase Complete”, “Referral”</a:t>
            </a:r>
            <a:endParaRPr sz="2500">
              <a:solidFill>
                <a:srgbClr val="0B4B49"/>
              </a:solidFill>
            </a:endParaRPr>
          </a:p>
          <a:p>
            <a:pPr indent="-387350" lvl="0" marL="457200" rtl="0" algn="just">
              <a:lnSpc>
                <a:spcPct val="139984"/>
              </a:lnSpc>
              <a:spcBef>
                <a:spcPts val="0"/>
              </a:spcBef>
              <a:spcAft>
                <a:spcPts val="0"/>
              </a:spcAft>
              <a:buClr>
                <a:srgbClr val="0B4B49"/>
              </a:buClr>
              <a:buSzPts val="2500"/>
              <a:buChar char="●"/>
            </a:pPr>
            <a:r>
              <a:rPr lang="en-US" sz="2500">
                <a:solidFill>
                  <a:srgbClr val="0B4B49"/>
                </a:solidFill>
              </a:rPr>
              <a:t>Ensure that all conversions in the checkout process are set up properly</a:t>
            </a:r>
            <a:endParaRPr sz="2500">
              <a:solidFill>
                <a:srgbClr val="0B4B49"/>
              </a:solidFill>
            </a:endParaRPr>
          </a:p>
        </p:txBody>
      </p:sp>
      <p:sp>
        <p:nvSpPr>
          <p:cNvPr id="204" name="Google Shape;204;g354f587484f_0_11"/>
          <p:cNvSpPr/>
          <p:nvPr/>
        </p:nvSpPr>
        <p:spPr>
          <a:xfrm>
            <a:off x="11671500" y="3186375"/>
            <a:ext cx="5984482" cy="2993868"/>
          </a:xfrm>
          <a:custGeom>
            <a:rect b="b" l="l" r="r" t="t"/>
            <a:pathLst>
              <a:path extrusionOk="0" h="866532" w="2995986">
                <a:moveTo>
                  <a:pt x="0" y="0"/>
                </a:moveTo>
                <a:lnTo>
                  <a:pt x="2995986" y="0"/>
                </a:lnTo>
                <a:lnTo>
                  <a:pt x="2995986" y="866532"/>
                </a:lnTo>
                <a:lnTo>
                  <a:pt x="0" y="86653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 name="Google Shape;205;g354f587484f_0_11"/>
          <p:cNvSpPr txBox="1"/>
          <p:nvPr/>
        </p:nvSpPr>
        <p:spPr>
          <a:xfrm>
            <a:off x="11870250" y="3563238"/>
            <a:ext cx="5175000" cy="2000700"/>
          </a:xfrm>
          <a:prstGeom prst="rect">
            <a:avLst/>
          </a:prstGeom>
          <a:noFill/>
          <a:ln>
            <a:noFill/>
          </a:ln>
        </p:spPr>
        <p:txBody>
          <a:bodyPr anchorCtr="0" anchor="t" bIns="0" lIns="0" spcFirstLastPara="1" rIns="0" wrap="square" tIns="0">
            <a:spAutoFit/>
          </a:bodyPr>
          <a:lstStyle/>
          <a:p>
            <a:pPr indent="0" lvl="0" marL="0" marR="0" rtl="0" algn="ctr">
              <a:lnSpc>
                <a:spcPct val="139984"/>
              </a:lnSpc>
              <a:spcBef>
                <a:spcPts val="0"/>
              </a:spcBef>
              <a:spcAft>
                <a:spcPts val="0"/>
              </a:spcAft>
              <a:buNone/>
            </a:pPr>
            <a:r>
              <a:rPr b="1" lang="en-US" sz="2500">
                <a:solidFill>
                  <a:srgbClr val="0B4B49"/>
                </a:solidFill>
              </a:rPr>
              <a:t>Growth KPIs</a:t>
            </a:r>
            <a:endParaRPr b="1" sz="2500">
              <a:solidFill>
                <a:srgbClr val="0B4B49"/>
              </a:solidFill>
            </a:endParaRPr>
          </a:p>
          <a:p>
            <a:pPr indent="-387350" lvl="0" marL="457200" marR="0" rtl="0" algn="l">
              <a:lnSpc>
                <a:spcPct val="139984"/>
              </a:lnSpc>
              <a:spcBef>
                <a:spcPts val="0"/>
              </a:spcBef>
              <a:spcAft>
                <a:spcPts val="0"/>
              </a:spcAft>
              <a:buClr>
                <a:srgbClr val="0B4B49"/>
              </a:buClr>
              <a:buSzPts val="2500"/>
              <a:buChar char="●"/>
            </a:pPr>
            <a:r>
              <a:rPr lang="en-US" sz="2500">
                <a:solidFill>
                  <a:srgbClr val="0B4B49"/>
                </a:solidFill>
              </a:rPr>
              <a:t>Bounce Rate ↓ 20%</a:t>
            </a:r>
            <a:endParaRPr sz="2500">
              <a:solidFill>
                <a:srgbClr val="0B4B49"/>
              </a:solidFill>
            </a:endParaRPr>
          </a:p>
          <a:p>
            <a:pPr indent="-387350" lvl="0" marL="457200" marR="0" rtl="0" algn="l">
              <a:lnSpc>
                <a:spcPct val="139984"/>
              </a:lnSpc>
              <a:spcBef>
                <a:spcPts val="0"/>
              </a:spcBef>
              <a:spcAft>
                <a:spcPts val="0"/>
              </a:spcAft>
              <a:buClr>
                <a:srgbClr val="0B4B49"/>
              </a:buClr>
              <a:buSzPts val="2500"/>
              <a:buChar char="●"/>
            </a:pPr>
            <a:r>
              <a:rPr lang="en-US" sz="2500">
                <a:solidFill>
                  <a:srgbClr val="0B4B49"/>
                </a:solidFill>
              </a:rPr>
              <a:t>Return Visitors ↑ 35%</a:t>
            </a:r>
            <a:endParaRPr sz="2500">
              <a:solidFill>
                <a:srgbClr val="0B4B49"/>
              </a:solidFill>
            </a:endParaRPr>
          </a:p>
          <a:p>
            <a:pPr indent="-387350" lvl="0" marL="457200" marR="0" rtl="0" algn="l">
              <a:lnSpc>
                <a:spcPct val="139984"/>
              </a:lnSpc>
              <a:spcBef>
                <a:spcPts val="0"/>
              </a:spcBef>
              <a:spcAft>
                <a:spcPts val="0"/>
              </a:spcAft>
              <a:buClr>
                <a:srgbClr val="0B4B49"/>
              </a:buClr>
              <a:buSzPts val="2500"/>
              <a:buChar char="●"/>
            </a:pPr>
            <a:r>
              <a:rPr lang="en-US" sz="2500">
                <a:solidFill>
                  <a:srgbClr val="0B4B49"/>
                </a:solidFill>
              </a:rPr>
              <a:t>Email Signups (new KPI to track)</a:t>
            </a:r>
            <a:endParaRPr sz="2500">
              <a:solidFill>
                <a:srgbClr val="0B4B49"/>
              </a:solidFill>
            </a:endParaRPr>
          </a:p>
        </p:txBody>
      </p:sp>
      <p:sp>
        <p:nvSpPr>
          <p:cNvPr id="206" name="Google Shape;206;g354f587484f_0_11"/>
          <p:cNvSpPr txBox="1"/>
          <p:nvPr/>
        </p:nvSpPr>
        <p:spPr>
          <a:xfrm>
            <a:off x="6210225" y="650450"/>
            <a:ext cx="9351900" cy="677400"/>
          </a:xfrm>
          <a:prstGeom prst="rect">
            <a:avLst/>
          </a:prstGeom>
          <a:noFill/>
          <a:ln>
            <a:noFill/>
          </a:ln>
        </p:spPr>
        <p:txBody>
          <a:bodyPr anchorCtr="0" anchor="t" bIns="0" lIns="0" spcFirstLastPara="1" rIns="0" wrap="square" tIns="0">
            <a:spAutoFit/>
          </a:bodyPr>
          <a:lstStyle/>
          <a:p>
            <a:pPr indent="0" lvl="0" marL="0" rtl="0" algn="ctr">
              <a:lnSpc>
                <a:spcPct val="139984"/>
              </a:lnSpc>
              <a:spcBef>
                <a:spcPts val="0"/>
              </a:spcBef>
              <a:spcAft>
                <a:spcPts val="0"/>
              </a:spcAft>
              <a:buClr>
                <a:schemeClr val="dk1"/>
              </a:buClr>
              <a:buSzPts val="1100"/>
              <a:buFont typeface="Arial"/>
              <a:buNone/>
            </a:pPr>
            <a:r>
              <a:rPr b="1" lang="en-US" sz="4400">
                <a:solidFill>
                  <a:srgbClr val="0B4B49"/>
                </a:solidFill>
              </a:rPr>
              <a:t>GA Fixes and Expectations</a:t>
            </a:r>
            <a:endParaRPr sz="4400">
              <a:solidFill>
                <a:srgbClr val="0B4B49"/>
              </a:solidFill>
            </a:endParaRPr>
          </a:p>
        </p:txBody>
      </p:sp>
      <p:sp>
        <p:nvSpPr>
          <p:cNvPr id="207" name="Google Shape;207;g354f587484f_0_11"/>
          <p:cNvSpPr/>
          <p:nvPr/>
        </p:nvSpPr>
        <p:spPr>
          <a:xfrm>
            <a:off x="4002900" y="6912425"/>
            <a:ext cx="13766556" cy="3197503"/>
          </a:xfrm>
          <a:custGeom>
            <a:rect b="b" l="l" r="r" t="t"/>
            <a:pathLst>
              <a:path extrusionOk="0" h="866532" w="2995986">
                <a:moveTo>
                  <a:pt x="0" y="0"/>
                </a:moveTo>
                <a:lnTo>
                  <a:pt x="2995986" y="0"/>
                </a:lnTo>
                <a:lnTo>
                  <a:pt x="2995986" y="866532"/>
                </a:lnTo>
                <a:lnTo>
                  <a:pt x="0" y="866532"/>
                </a:lnTo>
                <a:close/>
              </a:path>
            </a:pathLst>
          </a:custGeom>
          <a:solidFill>
            <a:srgbClr val="0A3F3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08" name="Google Shape;208;g354f587484f_0_11" title="Screenshot 2025-05-06 at 2.31.54 PM.png"/>
          <p:cNvPicPr preferRelativeResize="0"/>
          <p:nvPr/>
        </p:nvPicPr>
        <p:blipFill rotWithShape="1">
          <a:blip r:embed="rId3">
            <a:alphaModFix/>
          </a:blip>
          <a:srcRect b="55048" l="0" r="0" t="0"/>
          <a:stretch/>
        </p:blipFill>
        <p:spPr>
          <a:xfrm>
            <a:off x="4155300" y="7104750"/>
            <a:ext cx="13414600" cy="2837549"/>
          </a:xfrm>
          <a:prstGeom prst="rect">
            <a:avLst/>
          </a:prstGeom>
          <a:noFill/>
          <a:ln>
            <a:noFill/>
          </a:ln>
        </p:spPr>
      </p:pic>
      <p:grpSp>
        <p:nvGrpSpPr>
          <p:cNvPr id="209" name="Google Shape;209;g354f587484f_0_11"/>
          <p:cNvGrpSpPr/>
          <p:nvPr/>
        </p:nvGrpSpPr>
        <p:grpSpPr>
          <a:xfrm>
            <a:off x="0" y="0"/>
            <a:ext cx="3547820" cy="10287066"/>
            <a:chOff x="0" y="0"/>
            <a:chExt cx="1888042" cy="2709333"/>
          </a:xfrm>
        </p:grpSpPr>
        <p:sp>
          <p:nvSpPr>
            <p:cNvPr id="210" name="Google Shape;210;g354f587484f_0_11"/>
            <p:cNvSpPr/>
            <p:nvPr/>
          </p:nvSpPr>
          <p:spPr>
            <a:xfrm>
              <a:off x="0" y="0"/>
              <a:ext cx="1888042" cy="2709333"/>
            </a:xfrm>
            <a:custGeom>
              <a:rect b="b" l="l" r="r" t="t"/>
              <a:pathLst>
                <a:path extrusionOk="0" h="2709333" w="1888042">
                  <a:moveTo>
                    <a:pt x="0" y="0"/>
                  </a:moveTo>
                  <a:lnTo>
                    <a:pt x="1888042" y="0"/>
                  </a:lnTo>
                  <a:lnTo>
                    <a:pt x="1888042" y="2709333"/>
                  </a:lnTo>
                  <a:lnTo>
                    <a:pt x="0" y="2709333"/>
                  </a:lnTo>
                  <a:close/>
                </a:path>
              </a:pathLst>
            </a:custGeom>
            <a:gradFill>
              <a:gsLst>
                <a:gs pos="0">
                  <a:srgbClr val="2D8A8D"/>
                </a:gs>
                <a:gs pos="50000">
                  <a:srgbClr val="0A3F3A"/>
                </a:gs>
                <a:gs pos="100000">
                  <a:srgbClr val="2BA697"/>
                </a:gs>
              </a:gsLst>
              <a:path path="circle">
                <a:fillToRect b="100%" r="100%"/>
              </a:path>
              <a:tileRect l="-100%" t="-10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 name="Google Shape;211;g354f587484f_0_11"/>
            <p:cNvSpPr txBox="1"/>
            <p:nvPr/>
          </p:nvSpPr>
          <p:spPr>
            <a:xfrm>
              <a:off x="0" y="0"/>
              <a:ext cx="1887900" cy="2709300"/>
            </a:xfrm>
            <a:prstGeom prst="rect">
              <a:avLst/>
            </a:prstGeom>
            <a:noFill/>
            <a:ln>
              <a:noFill/>
            </a:ln>
          </p:spPr>
          <p:txBody>
            <a:bodyPr anchorCtr="0" anchor="ctr" bIns="50800" lIns="50800" spcFirstLastPara="1" rIns="50800" wrap="square" tIns="50800">
              <a:noAutofit/>
            </a:bodyPr>
            <a:lstStyle/>
            <a:p>
              <a:pPr indent="0" lvl="0" marL="0" marR="0" rtl="0" algn="ctr">
                <a:lnSpc>
                  <a:spcPct val="151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12" name="Google Shape;212;g354f587484f_0_11"/>
          <p:cNvSpPr txBox="1"/>
          <p:nvPr/>
        </p:nvSpPr>
        <p:spPr>
          <a:xfrm>
            <a:off x="299100" y="3817938"/>
            <a:ext cx="4272900" cy="2035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4408">
                <a:solidFill>
                  <a:srgbClr val="FFFFFF"/>
                </a:solidFill>
                <a:latin typeface="Poppins"/>
                <a:ea typeface="Poppins"/>
                <a:cs typeface="Poppins"/>
                <a:sym typeface="Poppins"/>
              </a:rPr>
              <a:t>Growth &amp; Resolution</a:t>
            </a:r>
            <a:endParaRPr b="1" sz="4408">
              <a:solidFill>
                <a:srgbClr val="FFFFFF"/>
              </a:solidFill>
              <a:latin typeface="Poppins"/>
              <a:ea typeface="Poppins"/>
              <a:cs typeface="Poppins"/>
              <a:sym typeface="Poppins"/>
            </a:endParaRPr>
          </a:p>
          <a:p>
            <a:pPr indent="0" lvl="0" marL="0" marR="0" rtl="0" algn="l">
              <a:lnSpc>
                <a:spcPct val="100000"/>
              </a:lnSpc>
              <a:spcBef>
                <a:spcPts val="0"/>
              </a:spcBef>
              <a:spcAft>
                <a:spcPts val="0"/>
              </a:spcAft>
              <a:buNone/>
            </a:pPr>
            <a:r>
              <a:rPr b="1" lang="en-US" sz="4408">
                <a:solidFill>
                  <a:srgbClr val="FFFFFF"/>
                </a:solidFill>
                <a:latin typeface="Poppins"/>
                <a:ea typeface="Poppins"/>
                <a:cs typeface="Poppins"/>
                <a:sym typeface="Poppins"/>
              </a:rPr>
              <a:t>of Issues</a:t>
            </a:r>
            <a:endParaRPr sz="1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